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FD_56838CFB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4"/>
  </p:sldMasterIdLst>
  <p:notesMasterIdLst>
    <p:notesMasterId r:id="rId60"/>
  </p:notesMasterIdLst>
  <p:handoutMasterIdLst>
    <p:handoutMasterId r:id="rId61"/>
  </p:handoutMasterIdLst>
  <p:sldIdLst>
    <p:sldId id="4197" r:id="rId5"/>
    <p:sldId id="4368" r:id="rId6"/>
    <p:sldId id="4242" r:id="rId7"/>
    <p:sldId id="4305" r:id="rId8"/>
    <p:sldId id="4257" r:id="rId9"/>
    <p:sldId id="4344" r:id="rId10"/>
    <p:sldId id="4360" r:id="rId11"/>
    <p:sldId id="4349" r:id="rId12"/>
    <p:sldId id="4306" r:id="rId13"/>
    <p:sldId id="4212" r:id="rId14"/>
    <p:sldId id="4300" r:id="rId15"/>
    <p:sldId id="4347" r:id="rId16"/>
    <p:sldId id="4364" r:id="rId17"/>
    <p:sldId id="4365" r:id="rId18"/>
    <p:sldId id="4366" r:id="rId19"/>
    <p:sldId id="4367" r:id="rId20"/>
    <p:sldId id="4255" r:id="rId21"/>
    <p:sldId id="4345" r:id="rId22"/>
    <p:sldId id="4361" r:id="rId23"/>
    <p:sldId id="4296" r:id="rId24"/>
    <p:sldId id="4261" r:id="rId25"/>
    <p:sldId id="4262" r:id="rId26"/>
    <p:sldId id="4263" r:id="rId27"/>
    <p:sldId id="4265" r:id="rId28"/>
    <p:sldId id="4266" r:id="rId29"/>
    <p:sldId id="4348" r:id="rId30"/>
    <p:sldId id="4264" r:id="rId31"/>
    <p:sldId id="4268" r:id="rId32"/>
    <p:sldId id="4267" r:id="rId33"/>
    <p:sldId id="4269" r:id="rId34"/>
    <p:sldId id="4270" r:id="rId35"/>
    <p:sldId id="4272" r:id="rId36"/>
    <p:sldId id="4273" r:id="rId37"/>
    <p:sldId id="4274" r:id="rId38"/>
    <p:sldId id="4275" r:id="rId39"/>
    <p:sldId id="4277" r:id="rId40"/>
    <p:sldId id="4362" r:id="rId41"/>
    <p:sldId id="4298" r:id="rId42"/>
    <p:sldId id="4280" r:id="rId43"/>
    <p:sldId id="4281" r:id="rId44"/>
    <p:sldId id="4282" r:id="rId45"/>
    <p:sldId id="4283" r:id="rId46"/>
    <p:sldId id="4284" r:id="rId47"/>
    <p:sldId id="4285" r:id="rId48"/>
    <p:sldId id="4287" r:id="rId49"/>
    <p:sldId id="4286" r:id="rId50"/>
    <p:sldId id="4289" r:id="rId51"/>
    <p:sldId id="4288" r:id="rId52"/>
    <p:sldId id="4359" r:id="rId53"/>
    <p:sldId id="4293" r:id="rId54"/>
    <p:sldId id="4304" r:id="rId55"/>
    <p:sldId id="4299" r:id="rId56"/>
    <p:sldId id="4303" r:id="rId57"/>
    <p:sldId id="4363" r:id="rId58"/>
    <p:sldId id="4279" r:id="rId59"/>
  </p:sldIdLst>
  <p:sldSz cx="12192000" cy="6858000"/>
  <p:notesSz cx="6858000" cy="9144000"/>
  <p:embeddedFontLst>
    <p:embeddedFont>
      <p:font typeface="Aptos" panose="020B0004020202020204" pitchFamily="34" charset="0"/>
      <p:regular r:id="rId62"/>
      <p:bold r:id="rId63"/>
      <p:italic r:id="rId64"/>
      <p:boldItalic r:id="rId65"/>
    </p:embeddedFont>
    <p:embeddedFont>
      <p:font typeface="Aptos Display" panose="020B0004020202020204" pitchFamily="34" charset="0"/>
      <p:regular r:id="rId66"/>
      <p:bold r:id="rId67"/>
      <p:italic r:id="rId68"/>
      <p:boldItalic r:id="rId69"/>
    </p:embeddedFont>
    <p:embeddedFont>
      <p:font typeface="Aptos Light" panose="020B0004020202020204" pitchFamily="34" charset="0"/>
      <p:regular r:id="rId70"/>
      <p:italic r:id="rId71"/>
    </p:embeddedFont>
    <p:embeddedFont>
      <p:font typeface="Aptos SemiBold" panose="020B0004020202020204" pitchFamily="34" charset="0"/>
      <p:regular r:id="rId72"/>
      <p:bold r:id="rId73"/>
      <p:italic r:id="rId74"/>
      <p:boldItalic r:id="rId75"/>
    </p:embeddedFon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Century Gothic" panose="020B0502020202020204" pitchFamily="34" charset="0"/>
      <p:regular r:id="rId80"/>
      <p:bold r:id="rId81"/>
      <p:italic r:id="rId82"/>
      <p:boldItalic r:id="rId8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5D310F-56CF-64A1-E335-03F5C0092D99}" name="Robin Richards" initials="RR" userId="S::robin.richards@oxfordsemantic.tech::34e99926-89df-494a-8ba2-0be34b0724c2" providerId="AD"/>
  <p188:author id="{34525A27-3DB9-148D-F990-5738B0470967}" name="Peter Crocker" initials="PC" userId="S::peter.crocker@oxfordsemantic.tech::6070c42d-e2c7-49c2-b4de-e296ef331e66" providerId="AD"/>
  <p188:author id="{EAAAC57F-60F7-8CF7-DB64-3881AB9DB1A4}" name="Yavor Nenov" initials="YN" userId="S::yavor.nenov@oxfordsemantic.tech::297020c8-c492-4522-ae1e-c90c36d45cc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00"/>
    <a:srgbClr val="FFFFFF"/>
    <a:srgbClr val="121212"/>
    <a:srgbClr val="79F7F8"/>
    <a:srgbClr val="035EE5"/>
    <a:srgbClr val="5D7C9E"/>
    <a:srgbClr val="55D1F8"/>
    <a:srgbClr val="002147"/>
    <a:srgbClr val="EFF3F9"/>
    <a:srgbClr val="2957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9CA679-EDA6-5047-9AF8-6D1C0D93ECEE}" v="23" dt="2024-09-03T16:47:50.6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4686"/>
  </p:normalViewPr>
  <p:slideViewPr>
    <p:cSldViewPr snapToGrid="0">
      <p:cViewPr varScale="1">
        <p:scale>
          <a:sx n="101" d="100"/>
          <a:sy n="101" d="100"/>
        </p:scale>
        <p:origin x="1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84" Type="http://schemas.openxmlformats.org/officeDocument/2006/relationships/presProps" Target="presProps.xml"/><Relationship Id="rId89" Type="http://schemas.microsoft.com/office/2018/10/relationships/authors" Target="author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1.fntdata"/><Relationship Id="rId80" Type="http://schemas.openxmlformats.org/officeDocument/2006/relationships/font" Target="fonts/font19.fntdata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font" Target="fonts/font22.fntdata"/><Relationship Id="rId88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font" Target="fonts/font20.fntdata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5.fntdata"/><Relationship Id="rId7" Type="http://schemas.openxmlformats.org/officeDocument/2006/relationships/slide" Target="slides/slide3.xml"/><Relationship Id="rId71" Type="http://schemas.openxmlformats.org/officeDocument/2006/relationships/font" Target="fonts/font10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5.fntdata"/><Relationship Id="rId87" Type="http://schemas.openxmlformats.org/officeDocument/2006/relationships/tableStyles" Target="tableStyles.xml"/><Relationship Id="rId61" Type="http://schemas.openxmlformats.org/officeDocument/2006/relationships/handoutMaster" Target="handoutMasters/handoutMaster1.xml"/><Relationship Id="rId82" Type="http://schemas.openxmlformats.org/officeDocument/2006/relationships/font" Target="fonts/font21.fntdata"/><Relationship Id="rId19" Type="http://schemas.openxmlformats.org/officeDocument/2006/relationships/slide" Target="slides/slide15.xml"/></Relationships>
</file>

<file path=ppt/comments/modernComment_10FD_56838CF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D2F9CB-AFBA-45C0-8259-2D17DAD7A4DD}" authorId="{EAAAC57F-60F7-8CF7-DB64-3881AB9DB1A4}" status="resolved" created="2024-04-23T15:44:45.380">
    <pc:sldMkLst xmlns:pc="http://schemas.microsoft.com/office/powerpoint/2013/main/command">
      <pc:docMk/>
      <pc:sldMk cId="887812365" sldId="4343"/>
    </pc:sldMkLst>
    <p188:txBody>
      <a:bodyPr/>
      <a:lstStyle/>
      <a:p>
        <a:r>
          <a:rPr lang="en-GB"/>
          <a:t>anything on incremental maintenance?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1A0EC2-B323-A839-E00C-1BD0E76AB3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99954-240D-B3DD-F600-CC0122A209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0F591-315B-4948-AA61-51EF17E6554E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0BB0E-0C39-6F30-2D2A-AF06948BAD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C1BBB-E978-0239-D39B-38A6667300E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C769D-3797-7A4E-BF87-90F953CF1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833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5T21:06:30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14098 15518 3299 0 0,'-2'1'416'0'0,"-1"-1"-416"0"0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5T21:06:30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13966 15479 183 0 0,'0'2'3312'0'0,"-2"2"-1916"0"0,1 0-2776 0 0,1-1-264 0 0,2-2-223 0 0,1 0 1867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DE153-E7CC-4CF7-97C3-7C2708AF7FAB}" type="datetimeFigureOut"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33AA4-B500-4AEF-BB9D-59C781CE4A1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81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33AA4-B500-4AEF-BB9D-59C781CE4A1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587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33AA4-B500-4AEF-BB9D-59C781CE4A1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001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33AA4-B500-4AEF-BB9D-59C781CE4A1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164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33AA4-B500-4AEF-BB9D-59C781CE4A1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006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33AA4-B500-4AEF-BB9D-59C781CE4A1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463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33AA4-B500-4AEF-BB9D-59C781CE4A1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03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33AA4-B500-4AEF-BB9D-59C781CE4A1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361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3A0A-4CEB-9BCF-561C-8CAA0E9242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2052000"/>
            <a:ext cx="4788877" cy="132556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8C18B8A-E05B-28FA-2F4A-83FA3A046E8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add an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23F9C-AA03-BB78-D3A2-532EC420DCE9}"/>
              </a:ext>
            </a:extLst>
          </p:cNvPr>
          <p:cNvSpPr txBox="1"/>
          <p:nvPr userDrawn="1"/>
        </p:nvSpPr>
        <p:spPr>
          <a:xfrm>
            <a:off x="1855177" y="-342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B76295D-0420-37DD-99FF-815598F476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998" y="900000"/>
            <a:ext cx="2701412" cy="86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3631B9-C20E-1D7E-0B67-6981726C1187}"/>
              </a:ext>
            </a:extLst>
          </p:cNvPr>
          <p:cNvSpPr txBox="1"/>
          <p:nvPr userDrawn="1"/>
        </p:nvSpPr>
        <p:spPr>
          <a:xfrm>
            <a:off x="828000" y="6246000"/>
            <a:ext cx="32099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tx2"/>
                </a:solidFill>
                <a:ea typeface="+mn-lt"/>
                <a:cs typeface="+mn-lt"/>
              </a:rPr>
              <a:t>© Oxford Semantic Technologies Limited 2024</a:t>
            </a:r>
            <a:endParaRPr lang="en-US" sz="1000">
              <a:solidFill>
                <a:schemeClr val="tx2"/>
              </a:solidFill>
              <a:cs typeface="Calibri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314EA498-0731-FAC0-529B-5BAB9D0EA7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8675" y="5147342"/>
            <a:ext cx="4788202" cy="238515"/>
          </a:xfrm>
        </p:spPr>
        <p:txBody>
          <a:bodyPr lIns="90000" tIns="0" bIns="0">
            <a:noAutofit/>
          </a:bodyPr>
          <a:lstStyle>
            <a:lvl1pPr marL="0" indent="0">
              <a:buFontTx/>
              <a:buNone/>
              <a:defRPr sz="2000" b="1" i="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914400" indent="0">
              <a:buFontTx/>
              <a:buNone/>
              <a:defRPr sz="1400" b="0" i="1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371600" indent="0">
              <a:buFontTx/>
              <a:buNone/>
              <a:defRPr sz="1400" b="1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828800" indent="0">
              <a:buFontTx/>
              <a:buNone/>
              <a:defRPr sz="1400" b="1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Add Your Name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710A719-9176-B889-5C84-C5446AC179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8000" y="5520871"/>
            <a:ext cx="4788877" cy="238514"/>
          </a:xfrm>
        </p:spPr>
        <p:txBody>
          <a:bodyPr t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Add Job Title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04519C6-3B8B-D676-4A8F-A65E7AC90C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8675" y="5832855"/>
            <a:ext cx="4787900" cy="238514"/>
          </a:xfrm>
        </p:spPr>
        <p:txBody>
          <a:bodyPr tIns="0" bIns="0">
            <a:noAutofit/>
          </a:bodyPr>
          <a:lstStyle>
            <a:lvl1pPr marL="0" indent="0">
              <a:buFontTx/>
              <a:buNone/>
              <a:defRPr sz="1600" b="0" i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457200" indent="0">
              <a:buFontTx/>
              <a:buNone/>
              <a:defRPr sz="16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914400" indent="0">
              <a:buFontTx/>
              <a:buNone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371600" indent="0">
              <a:buFontTx/>
              <a:buNone/>
              <a:defRPr sz="12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828800" indent="0">
              <a:buFontTx/>
              <a:buNone/>
              <a:defRPr sz="12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Add Email address</a:t>
            </a:r>
          </a:p>
        </p:txBody>
      </p:sp>
    </p:spTree>
    <p:extLst>
      <p:ext uri="{BB962C8B-B14F-4D97-AF65-F5344CB8AC3E}">
        <p14:creationId xmlns:p14="http://schemas.microsoft.com/office/powerpoint/2010/main" val="228239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41D408-05B6-56B9-73AE-B974B75556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80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A1A94-B47F-0286-6400-8516BAA48C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lIns="0" rIns="0"/>
          <a:lstStyle>
            <a:lvl1pPr>
              <a:defRPr sz="1050" b="1"/>
            </a:lvl1pPr>
          </a:lstStyle>
          <a:p>
            <a:fld id="{90EA4B92-3EAC-0846-B84E-A6A119B272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B8BD5A-1E55-B97E-5705-F11835002429}"/>
              </a:ext>
            </a:extLst>
          </p:cNvPr>
          <p:cNvCxnSpPr>
            <a:cxnSpLocks/>
          </p:cNvCxnSpPr>
          <p:nvPr userDrawn="1"/>
        </p:nvCxnSpPr>
        <p:spPr>
          <a:xfrm>
            <a:off x="10964006" y="6427177"/>
            <a:ext cx="0" cy="43082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E35B8AEC-F236-E09E-38F5-9A2859261A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6000"/>
            <a:ext cx="457200" cy="495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0FBD70-5293-C3B7-1B1E-D7327DF1ACB3}"/>
              </a:ext>
            </a:extLst>
          </p:cNvPr>
          <p:cNvSpPr>
            <a:spLocks noGrp="1"/>
          </p:cNvSpPr>
          <p:nvPr>
            <p:ph idx="44" hasCustomPrompt="1"/>
          </p:nvPr>
        </p:nvSpPr>
        <p:spPr>
          <a:xfrm>
            <a:off x="846879" y="2000356"/>
            <a:ext cx="4723497" cy="2857288"/>
          </a:xfrm>
        </p:spPr>
        <p:txBody>
          <a:bodyPr lIns="108000" bIns="72000">
            <a:noAutofit/>
          </a:bodyPr>
          <a:lstStyle>
            <a:lvl1pPr marL="141750" indent="-252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24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agenda points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50B34-FDE9-EC32-2B0E-3D341D9FF179}"/>
              </a:ext>
            </a:extLst>
          </p:cNvPr>
          <p:cNvSpPr txBox="1">
            <a:spLocks/>
          </p:cNvSpPr>
          <p:nvPr userDrawn="1"/>
        </p:nvSpPr>
        <p:spPr>
          <a:xfrm>
            <a:off x="824505" y="531034"/>
            <a:ext cx="6896970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>
                <a:solidFill>
                  <a:srgbClr val="002147"/>
                </a:solidFill>
                <a:latin typeface="Century Gothic"/>
              </a:rPr>
              <a:t>Agenda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D5AB34D-D2F8-D0B5-CB48-2E03495226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add an picture</a:t>
            </a:r>
          </a:p>
        </p:txBody>
      </p:sp>
    </p:spTree>
    <p:extLst>
      <p:ext uri="{BB962C8B-B14F-4D97-AF65-F5344CB8AC3E}">
        <p14:creationId xmlns:p14="http://schemas.microsoft.com/office/powerpoint/2010/main" val="159297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 and recommendation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41D408-05B6-56B9-73AE-B974B75556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80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A1A94-B47F-0286-6400-8516BAA48C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lIns="0" rIns="0"/>
          <a:lstStyle>
            <a:lvl1pPr>
              <a:defRPr sz="1050" b="1"/>
            </a:lvl1pPr>
          </a:lstStyle>
          <a:p>
            <a:fld id="{90EA4B92-3EAC-0846-B84E-A6A119B272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B8BD5A-1E55-B97E-5705-F11835002429}"/>
              </a:ext>
            </a:extLst>
          </p:cNvPr>
          <p:cNvCxnSpPr>
            <a:cxnSpLocks/>
          </p:cNvCxnSpPr>
          <p:nvPr userDrawn="1"/>
        </p:nvCxnSpPr>
        <p:spPr>
          <a:xfrm>
            <a:off x="10964006" y="6427177"/>
            <a:ext cx="0" cy="43082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E35B8AEC-F236-E09E-38F5-9A2859261A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6000"/>
            <a:ext cx="457200" cy="495300"/>
          </a:xfrm>
          <a:prstGeom prst="rect">
            <a:avLst/>
          </a:prstGeom>
        </p:spPr>
      </p:pic>
      <p:sp>
        <p:nvSpPr>
          <p:cNvPr id="44" name="Picture Placeholder 20">
            <a:extLst>
              <a:ext uri="{FF2B5EF4-FFF2-40B4-BE49-F238E27FC236}">
                <a16:creationId xmlns:a16="http://schemas.microsoft.com/office/drawing/2014/main" id="{D52472D6-A092-31B3-DE61-6E537E0A21F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048481" y="1468404"/>
            <a:ext cx="2563832" cy="839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Add company logo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076389-F004-5077-0F23-7F1B0C66F2A1}"/>
              </a:ext>
            </a:extLst>
          </p:cNvPr>
          <p:cNvCxnSpPr>
            <a:cxnSpLocks/>
          </p:cNvCxnSpPr>
          <p:nvPr userDrawn="1"/>
        </p:nvCxnSpPr>
        <p:spPr>
          <a:xfrm flipV="1">
            <a:off x="4137841" y="1807363"/>
            <a:ext cx="0" cy="4131796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C121F18F-6323-7B98-F578-541FA98A188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048479" y="2512611"/>
            <a:ext cx="2563833" cy="3426547"/>
          </a:xfrm>
          <a:prstGeom prst="roundRect">
            <a:avLst>
              <a:gd name="adj" fmla="val 6803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Add image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2B05A30-F85B-7FE3-DFEE-F08BC5705B0E}"/>
              </a:ext>
            </a:extLst>
          </p:cNvPr>
          <p:cNvCxnSpPr>
            <a:cxnSpLocks/>
          </p:cNvCxnSpPr>
          <p:nvPr userDrawn="1"/>
        </p:nvCxnSpPr>
        <p:spPr>
          <a:xfrm>
            <a:off x="846879" y="4132870"/>
            <a:ext cx="3001539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B9D42E3-64BA-000A-0EBC-A9151594FEEF}"/>
              </a:ext>
            </a:extLst>
          </p:cNvPr>
          <p:cNvCxnSpPr>
            <a:cxnSpLocks/>
          </p:cNvCxnSpPr>
          <p:nvPr userDrawn="1"/>
        </p:nvCxnSpPr>
        <p:spPr>
          <a:xfrm>
            <a:off x="846879" y="2974529"/>
            <a:ext cx="3001539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07DE082A-464D-254A-7018-CD11BC52D1B6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20786" y="1959323"/>
            <a:ext cx="360000" cy="36000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86E56B83-190C-B62A-4CBC-9748E6D2622A}"/>
              </a:ext>
            </a:extLst>
          </p:cNvPr>
          <p:cNvSpPr>
            <a:spLocks noGrp="1"/>
          </p:cNvSpPr>
          <p:nvPr userDrawn="1">
            <p:ph type="pic" sz="quarter" idx="49" hasCustomPrompt="1"/>
          </p:nvPr>
        </p:nvSpPr>
        <p:spPr>
          <a:xfrm>
            <a:off x="920786" y="3122394"/>
            <a:ext cx="360000" cy="36000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6" name="Picture Placeholder 20">
            <a:extLst>
              <a:ext uri="{FF2B5EF4-FFF2-40B4-BE49-F238E27FC236}">
                <a16:creationId xmlns:a16="http://schemas.microsoft.com/office/drawing/2014/main" id="{83D714CA-A259-AA2D-9E23-1C0BE6B1B2B8}"/>
              </a:ext>
            </a:extLst>
          </p:cNvPr>
          <p:cNvSpPr>
            <a:spLocks noGrp="1"/>
          </p:cNvSpPr>
          <p:nvPr userDrawn="1">
            <p:ph type="pic" sz="quarter" idx="28" hasCustomPrompt="1"/>
          </p:nvPr>
        </p:nvSpPr>
        <p:spPr>
          <a:xfrm>
            <a:off x="920786" y="4276005"/>
            <a:ext cx="360000" cy="36000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774F17-BE8F-51B2-5215-CFFE58F7CE59}"/>
              </a:ext>
            </a:extLst>
          </p:cNvPr>
          <p:cNvSpPr txBox="1"/>
          <p:nvPr userDrawn="1"/>
        </p:nvSpPr>
        <p:spPr>
          <a:xfrm>
            <a:off x="4345008" y="1986390"/>
            <a:ext cx="269999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b="0" i="0" spc="300">
                <a:solidFill>
                  <a:srgbClr val="002147"/>
                </a:solidFill>
                <a:latin typeface="Century Gothic" panose="020B0502020202020204" pitchFamily="34" charset="0"/>
                <a:ea typeface="Calibri"/>
                <a:cs typeface="Calibri"/>
              </a:rPr>
              <a:t>ROLE OF RDFOX</a:t>
            </a:r>
            <a:endParaRPr lang="en-US" sz="1100" b="0" i="0" spc="300">
              <a:solidFill>
                <a:srgbClr val="002147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C1B9F0-4F97-6AFD-2221-35F2541E546B}"/>
              </a:ext>
            </a:extLst>
          </p:cNvPr>
          <p:cNvSpPr txBox="1"/>
          <p:nvPr userDrawn="1"/>
        </p:nvSpPr>
        <p:spPr>
          <a:xfrm>
            <a:off x="827991" y="1268798"/>
            <a:ext cx="672668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b="0" spc="300">
                <a:solidFill>
                  <a:schemeClr val="tx1"/>
                </a:solidFill>
                <a:latin typeface="Century Gothic"/>
                <a:ea typeface="Calibri"/>
                <a:cs typeface="Calibri"/>
              </a:rPr>
              <a:t>SEMANTIC SEARCH &amp; RECOMMENDATION</a:t>
            </a:r>
            <a:endParaRPr lang="en-US" sz="1100" b="0" spc="300">
              <a:solidFill>
                <a:schemeClr val="tx1"/>
              </a:solidFill>
              <a:latin typeface="Century Gothic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818EC-7B88-B8CC-A19D-CFA2CE5AD4B3}"/>
              </a:ext>
            </a:extLst>
          </p:cNvPr>
          <p:cNvSpPr txBox="1">
            <a:spLocks/>
          </p:cNvSpPr>
          <p:nvPr userDrawn="1"/>
        </p:nvSpPr>
        <p:spPr>
          <a:xfrm>
            <a:off x="824505" y="531034"/>
            <a:ext cx="6896970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>
                <a:solidFill>
                  <a:srgbClr val="002147"/>
                </a:solidFill>
                <a:latin typeface="Century Gothic"/>
              </a:rPr>
              <a:t>Title for search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DF1598-D26A-0423-9C03-00FB8A61E6EB}"/>
              </a:ext>
            </a:extLst>
          </p:cNvPr>
          <p:cNvSpPr txBox="1"/>
          <p:nvPr userDrawn="1"/>
        </p:nvSpPr>
        <p:spPr>
          <a:xfrm>
            <a:off x="1442250" y="1949155"/>
            <a:ext cx="2406153" cy="611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0">
                <a:solidFill>
                  <a:srgbClr val="002147"/>
                </a:solidFill>
                <a:latin typeface="Century Gothic"/>
                <a:ea typeface="+mn-lt"/>
                <a:cs typeface="+mn-lt"/>
              </a:rPr>
              <a:t>Shared file system replication</a:t>
            </a:r>
            <a:endParaRPr lang="en-US" sz="1600" b="0">
              <a:latin typeface="Century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3A20BF-F9E1-E843-A96A-8B6FA9BC1369}"/>
              </a:ext>
            </a:extLst>
          </p:cNvPr>
          <p:cNvSpPr txBox="1"/>
          <p:nvPr userDrawn="1"/>
        </p:nvSpPr>
        <p:spPr>
          <a:xfrm>
            <a:off x="1442250" y="3113927"/>
            <a:ext cx="2406153" cy="611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0">
                <a:solidFill>
                  <a:srgbClr val="002147"/>
                </a:solidFill>
                <a:latin typeface="Century Gothic"/>
                <a:ea typeface="+mn-lt"/>
                <a:cs typeface="+mn-lt"/>
              </a:rPr>
              <a:t>Shared file system replication</a:t>
            </a:r>
            <a:endParaRPr lang="en-US" sz="1600" b="0">
              <a:latin typeface="Century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03F124-BD70-0AF2-0732-2CA5CC8C14E9}"/>
              </a:ext>
            </a:extLst>
          </p:cNvPr>
          <p:cNvSpPr txBox="1"/>
          <p:nvPr userDrawn="1"/>
        </p:nvSpPr>
        <p:spPr>
          <a:xfrm>
            <a:off x="1442250" y="4267813"/>
            <a:ext cx="2406153" cy="611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0">
                <a:solidFill>
                  <a:srgbClr val="002147"/>
                </a:solidFill>
                <a:latin typeface="Century Gothic"/>
                <a:ea typeface="+mn-lt"/>
                <a:cs typeface="+mn-lt"/>
              </a:rPr>
              <a:t>Shared file system replication</a:t>
            </a:r>
            <a:endParaRPr lang="en-US" sz="1600" b="0">
              <a:latin typeface="Century Gothic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45E51D-3A5B-CE6E-35C5-C5E6202AD524}"/>
              </a:ext>
            </a:extLst>
          </p:cNvPr>
          <p:cNvSpPr txBox="1"/>
          <p:nvPr userDrawn="1"/>
        </p:nvSpPr>
        <p:spPr>
          <a:xfrm>
            <a:off x="4416365" y="2322294"/>
            <a:ext cx="2699995" cy="9377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-14400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0">
                <a:solidFill>
                  <a:srgbClr val="002147"/>
                </a:solidFill>
                <a:latin typeface="Century Gothic"/>
                <a:ea typeface="+mn-lt"/>
                <a:cs typeface="+mn-lt"/>
              </a:rPr>
              <a:t>Leaderless</a:t>
            </a:r>
          </a:p>
          <a:p>
            <a:pPr marL="0" indent="-14400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0">
                <a:solidFill>
                  <a:srgbClr val="002147"/>
                </a:solidFill>
                <a:latin typeface="Century Gothic"/>
                <a:ea typeface="+mn-lt"/>
                <a:cs typeface="+mn-lt"/>
              </a:rPr>
              <a:t>Dynamic</a:t>
            </a:r>
          </a:p>
          <a:p>
            <a:pPr marL="0" indent="-144000">
              <a:lnSpc>
                <a:spcPct val="11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b="0">
                <a:solidFill>
                  <a:srgbClr val="002147"/>
                </a:solidFill>
                <a:latin typeface="Century Gothic"/>
                <a:ea typeface="+mn-lt"/>
                <a:cs typeface="+mn-lt"/>
              </a:rPr>
              <a:t>Eventually consistent</a:t>
            </a:r>
            <a:endParaRPr lang="en-US" sz="1400" b="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443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41D408-05B6-56B9-73AE-B974B75556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80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A1A94-B47F-0286-6400-8516BAA48C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lIns="0" rIns="0"/>
          <a:lstStyle>
            <a:lvl1pPr>
              <a:defRPr sz="1050" b="1"/>
            </a:lvl1pPr>
          </a:lstStyle>
          <a:p>
            <a:fld id="{90EA4B92-3EAC-0846-B84E-A6A119B272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B8BD5A-1E55-B97E-5705-F11835002429}"/>
              </a:ext>
            </a:extLst>
          </p:cNvPr>
          <p:cNvCxnSpPr>
            <a:cxnSpLocks/>
          </p:cNvCxnSpPr>
          <p:nvPr userDrawn="1"/>
        </p:nvCxnSpPr>
        <p:spPr>
          <a:xfrm>
            <a:off x="10964006" y="6427177"/>
            <a:ext cx="0" cy="43082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E35B8AEC-F236-E09E-38F5-9A2859261A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6000"/>
            <a:ext cx="457200" cy="4953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3EA800E-35DC-B154-F58B-BA3DC36AE11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27999" y="576000"/>
            <a:ext cx="9784315" cy="621440"/>
          </a:xfrm>
          <a:prstGeom prst="rect">
            <a:avLst/>
          </a:prstGeom>
        </p:spPr>
        <p:txBody>
          <a:bodyPr tIns="0" bIns="72000" anchor="t">
            <a:noAutofit/>
          </a:bodyPr>
          <a:lstStyle>
            <a:lvl1pPr>
              <a:defRPr sz="40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add a title</a:t>
            </a:r>
          </a:p>
        </p:txBody>
      </p:sp>
    </p:spTree>
    <p:extLst>
      <p:ext uri="{BB962C8B-B14F-4D97-AF65-F5344CB8AC3E}">
        <p14:creationId xmlns:p14="http://schemas.microsoft.com/office/powerpoint/2010/main" val="369054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41D408-05B6-56B9-73AE-B974B75556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80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A1A94-B47F-0286-6400-8516BAA48C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lIns="0" rIns="0"/>
          <a:lstStyle>
            <a:lvl1pPr>
              <a:defRPr sz="1050" b="1"/>
            </a:lvl1pPr>
          </a:lstStyle>
          <a:p>
            <a:fld id="{90EA4B92-3EAC-0846-B84E-A6A119B272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B8BD5A-1E55-B97E-5705-F11835002429}"/>
              </a:ext>
            </a:extLst>
          </p:cNvPr>
          <p:cNvCxnSpPr>
            <a:cxnSpLocks/>
          </p:cNvCxnSpPr>
          <p:nvPr userDrawn="1"/>
        </p:nvCxnSpPr>
        <p:spPr>
          <a:xfrm>
            <a:off x="10964006" y="6427177"/>
            <a:ext cx="0" cy="43082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E35B8AEC-F236-E09E-38F5-9A2859261A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6000"/>
            <a:ext cx="457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C223F9C-AA03-BB78-D3A2-532EC420DCE9}"/>
              </a:ext>
            </a:extLst>
          </p:cNvPr>
          <p:cNvSpPr txBox="1"/>
          <p:nvPr userDrawn="1"/>
        </p:nvSpPr>
        <p:spPr>
          <a:xfrm>
            <a:off x="1855177" y="-342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631B9-C20E-1D7E-0B67-6981726C1187}"/>
              </a:ext>
            </a:extLst>
          </p:cNvPr>
          <p:cNvSpPr txBox="1"/>
          <p:nvPr userDrawn="1"/>
        </p:nvSpPr>
        <p:spPr>
          <a:xfrm>
            <a:off x="828000" y="6246000"/>
            <a:ext cx="32099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tx2"/>
                </a:solidFill>
                <a:ea typeface="+mn-lt"/>
                <a:cs typeface="+mn-lt"/>
              </a:rPr>
              <a:t>© Oxford Semantic Technologies Limited 2024</a:t>
            </a:r>
            <a:endParaRPr lang="en-US" sz="1000">
              <a:solidFill>
                <a:schemeClr val="tx2"/>
              </a:solidFill>
              <a:cs typeface="Calibri"/>
            </a:endParaRP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7DB1DA62-9ECB-767D-6763-3AF8D57A7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lIns="0" rIns="0"/>
          <a:lstStyle>
            <a:lvl1pPr>
              <a:defRPr sz="1050" b="1"/>
            </a:lvl1pPr>
          </a:lstStyle>
          <a:p>
            <a:fld id="{90EA4B92-3EAC-0846-B84E-A6A119B272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4C85BE-6589-D9FE-C087-03307940F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6000"/>
            <a:ext cx="457200" cy="4953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936071-E80F-683A-3BA5-9D5B7A4BAA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4137" y="2919783"/>
            <a:ext cx="9403726" cy="23916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C83A0A-4CEB-9BCF-561C-8CAA0E9242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1561" y="1634399"/>
            <a:ext cx="4788877" cy="70173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499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C223F9C-AA03-BB78-D3A2-532EC420DCE9}"/>
              </a:ext>
            </a:extLst>
          </p:cNvPr>
          <p:cNvSpPr txBox="1"/>
          <p:nvPr userDrawn="1"/>
        </p:nvSpPr>
        <p:spPr>
          <a:xfrm>
            <a:off x="1855177" y="-342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631B9-C20E-1D7E-0B67-6981726C1187}"/>
              </a:ext>
            </a:extLst>
          </p:cNvPr>
          <p:cNvSpPr txBox="1"/>
          <p:nvPr userDrawn="1"/>
        </p:nvSpPr>
        <p:spPr>
          <a:xfrm>
            <a:off x="828000" y="6246000"/>
            <a:ext cx="32099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tx2"/>
                </a:solidFill>
                <a:ea typeface="+mn-lt"/>
                <a:cs typeface="+mn-lt"/>
              </a:rPr>
              <a:t>© Oxford Semantic Technologies Limited 2024</a:t>
            </a:r>
            <a:endParaRPr lang="en-US" sz="1000">
              <a:solidFill>
                <a:schemeClr val="tx2"/>
              </a:solidFill>
              <a:cs typeface="Calibri"/>
            </a:endParaRP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7DB1DA62-9ECB-767D-6763-3AF8D57A7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lIns="0" rIns="0"/>
          <a:lstStyle>
            <a:lvl1pPr>
              <a:defRPr sz="1050" b="1"/>
            </a:lvl1pPr>
          </a:lstStyle>
          <a:p>
            <a:fld id="{90EA4B92-3EAC-0846-B84E-A6A119B272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4C85BE-6589-D9FE-C087-03307940F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6000"/>
            <a:ext cx="457200" cy="495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C83A0A-4CEB-9BCF-561C-8CAA0E9242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99" y="2254159"/>
            <a:ext cx="4788877" cy="701731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674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C223F9C-AA03-BB78-D3A2-532EC420DCE9}"/>
              </a:ext>
            </a:extLst>
          </p:cNvPr>
          <p:cNvSpPr txBox="1"/>
          <p:nvPr userDrawn="1"/>
        </p:nvSpPr>
        <p:spPr>
          <a:xfrm>
            <a:off x="1855177" y="-342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631B9-C20E-1D7E-0B67-6981726C1187}"/>
              </a:ext>
            </a:extLst>
          </p:cNvPr>
          <p:cNvSpPr txBox="1"/>
          <p:nvPr userDrawn="1"/>
        </p:nvSpPr>
        <p:spPr>
          <a:xfrm>
            <a:off x="828000" y="6246000"/>
            <a:ext cx="32099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tx2"/>
                </a:solidFill>
                <a:ea typeface="+mn-lt"/>
                <a:cs typeface="+mn-lt"/>
              </a:rPr>
              <a:t>© Oxford Semantic Technologies Limited 2024</a:t>
            </a:r>
            <a:endParaRPr lang="en-US" sz="1000">
              <a:solidFill>
                <a:schemeClr val="tx2"/>
              </a:solidFill>
              <a:cs typeface="Calibri"/>
            </a:endParaRP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7DB1DA62-9ECB-767D-6763-3AF8D57A7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lIns="0" rIns="0"/>
          <a:lstStyle>
            <a:lvl1pPr>
              <a:defRPr sz="1050" b="1"/>
            </a:lvl1pPr>
          </a:lstStyle>
          <a:p>
            <a:fld id="{90EA4B92-3EAC-0846-B84E-A6A119B272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4C85BE-6589-D9FE-C087-03307940F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6000"/>
            <a:ext cx="457200" cy="495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C83A0A-4CEB-9BCF-561C-8CAA0E9242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1561" y="1090287"/>
            <a:ext cx="4788877" cy="1089529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7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DED7E0-623A-5C30-5298-1104DA0F9D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9800" y="2296603"/>
            <a:ext cx="7772400" cy="339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5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41D408-05B6-56B9-73AE-B974B75556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80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A1A94-B47F-0286-6400-8516BAA48C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lIns="0" rIns="0"/>
          <a:lstStyle>
            <a:lvl1pPr>
              <a:defRPr sz="1050" b="1"/>
            </a:lvl1pPr>
          </a:lstStyle>
          <a:p>
            <a:fld id="{90EA4B92-3EAC-0846-B84E-A6A119B272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B8BD5A-1E55-B97E-5705-F11835002429}"/>
              </a:ext>
            </a:extLst>
          </p:cNvPr>
          <p:cNvCxnSpPr>
            <a:cxnSpLocks/>
          </p:cNvCxnSpPr>
          <p:nvPr userDrawn="1"/>
        </p:nvCxnSpPr>
        <p:spPr>
          <a:xfrm>
            <a:off x="10964006" y="6427177"/>
            <a:ext cx="0" cy="43082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E35B8AEC-F236-E09E-38F5-9A2859261A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6000"/>
            <a:ext cx="457200" cy="495300"/>
          </a:xfrm>
          <a:prstGeom prst="rect">
            <a:avLst/>
          </a:prstGeom>
        </p:spPr>
      </p:pic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FBDFA99B-F22A-4974-9828-83722A570168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827998" y="1840290"/>
            <a:ext cx="10525801" cy="4225229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point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A453B9-7879-1870-FA98-4A85249C4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99" y="494720"/>
            <a:ext cx="9784315" cy="698744"/>
          </a:xfrm>
          <a:prstGeom prst="rect">
            <a:avLst/>
          </a:prstGeom>
        </p:spPr>
        <p:txBody>
          <a:bodyPr tIns="0" bIns="72000" anchor="ctr">
            <a:noAutofit/>
          </a:bodyPr>
          <a:lstStyle>
            <a:lvl1pPr>
              <a:defRPr sz="4400" b="1" i="0" spc="-80" baseline="0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Click to add a title</a:t>
            </a:r>
          </a:p>
        </p:txBody>
      </p:sp>
    </p:spTree>
    <p:extLst>
      <p:ext uri="{BB962C8B-B14F-4D97-AF65-F5344CB8AC3E}">
        <p14:creationId xmlns:p14="http://schemas.microsoft.com/office/powerpoint/2010/main" val="667459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7999" y="576000"/>
            <a:ext cx="9784315" cy="698744"/>
          </a:xfrm>
          <a:prstGeom prst="rect">
            <a:avLst/>
          </a:prstGeom>
        </p:spPr>
        <p:txBody>
          <a:bodyPr tIns="0" bIns="72000" anchor="t">
            <a:noAutofit/>
          </a:bodyPr>
          <a:lstStyle>
            <a:lvl1pPr>
              <a:defRPr sz="40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add a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41D408-05B6-56B9-73AE-B974B75556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80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A1A94-B47F-0286-6400-8516BAA48C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lIns="0" rIns="0"/>
          <a:lstStyle>
            <a:lvl1pPr>
              <a:defRPr sz="1050" b="1"/>
            </a:lvl1pPr>
          </a:lstStyle>
          <a:p>
            <a:fld id="{90EA4B92-3EAC-0846-B84E-A6A119B272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B8BD5A-1E55-B97E-5705-F11835002429}"/>
              </a:ext>
            </a:extLst>
          </p:cNvPr>
          <p:cNvCxnSpPr>
            <a:cxnSpLocks/>
          </p:cNvCxnSpPr>
          <p:nvPr userDrawn="1"/>
        </p:nvCxnSpPr>
        <p:spPr>
          <a:xfrm>
            <a:off x="10964006" y="6427177"/>
            <a:ext cx="0" cy="43082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E35B8AEC-F236-E09E-38F5-9A2859261A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6000"/>
            <a:ext cx="457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00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7999" y="494720"/>
            <a:ext cx="9784315" cy="698744"/>
          </a:xfrm>
          <a:prstGeom prst="rect">
            <a:avLst/>
          </a:prstGeom>
        </p:spPr>
        <p:txBody>
          <a:bodyPr tIns="0" bIns="72000" anchor="ctr">
            <a:noAutofit/>
          </a:bodyPr>
          <a:lstStyle>
            <a:lvl1pPr>
              <a:defRPr sz="4400" b="1" i="0" spc="-80" baseline="0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Click to add a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41D408-05B6-56B9-73AE-B974B75556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80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A1A94-B47F-0286-6400-8516BAA48C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lIns="0" rIns="0"/>
          <a:lstStyle>
            <a:lvl1pPr>
              <a:defRPr sz="1050" b="1"/>
            </a:lvl1pPr>
          </a:lstStyle>
          <a:p>
            <a:fld id="{90EA4B92-3EAC-0846-B84E-A6A119B272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B8BD5A-1E55-B97E-5705-F11835002429}"/>
              </a:ext>
            </a:extLst>
          </p:cNvPr>
          <p:cNvCxnSpPr>
            <a:cxnSpLocks/>
          </p:cNvCxnSpPr>
          <p:nvPr userDrawn="1"/>
        </p:nvCxnSpPr>
        <p:spPr>
          <a:xfrm>
            <a:off x="10964006" y="6427177"/>
            <a:ext cx="0" cy="43082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948A4BF-F8E8-EEC4-10A4-81DEB136C7B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74363" y="1976427"/>
            <a:ext cx="3787882" cy="660696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1" i="0">
                <a:latin typeface="Aptos SemiBold" panose="020B0004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point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35B8AEC-F236-E09E-38F5-9A2859261A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6000"/>
            <a:ext cx="457200" cy="495300"/>
          </a:xfrm>
          <a:prstGeom prst="rect">
            <a:avLst/>
          </a:prstGeom>
        </p:spPr>
      </p:pic>
      <p:sp>
        <p:nvSpPr>
          <p:cNvPr id="44" name="Picture Placeholder 20">
            <a:extLst>
              <a:ext uri="{FF2B5EF4-FFF2-40B4-BE49-F238E27FC236}">
                <a16:creationId xmlns:a16="http://schemas.microsoft.com/office/drawing/2014/main" id="{D52472D6-A092-31B3-DE61-6E537E0A21F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125" y="1976042"/>
            <a:ext cx="648000" cy="648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Add icon</a:t>
            </a:r>
          </a:p>
        </p:txBody>
      </p:sp>
    </p:spTree>
    <p:extLst>
      <p:ext uri="{BB962C8B-B14F-4D97-AF65-F5344CB8AC3E}">
        <p14:creationId xmlns:p14="http://schemas.microsoft.com/office/powerpoint/2010/main" val="39464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7999" y="576000"/>
            <a:ext cx="9784315" cy="698744"/>
          </a:xfrm>
          <a:prstGeom prst="rect">
            <a:avLst/>
          </a:prstGeom>
        </p:spPr>
        <p:txBody>
          <a:bodyPr tIns="0" bIns="72000" anchor="t">
            <a:noAutofit/>
          </a:bodyPr>
          <a:lstStyle>
            <a:lvl1pPr>
              <a:defRPr sz="40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add a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41D408-05B6-56B9-73AE-B974B75556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80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A1A94-B47F-0286-6400-8516BAA48C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lIns="0" rIns="0"/>
          <a:lstStyle>
            <a:lvl1pPr>
              <a:defRPr sz="1050" b="1"/>
            </a:lvl1pPr>
          </a:lstStyle>
          <a:p>
            <a:fld id="{90EA4B92-3EAC-0846-B84E-A6A119B272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B8BD5A-1E55-B97E-5705-F11835002429}"/>
              </a:ext>
            </a:extLst>
          </p:cNvPr>
          <p:cNvCxnSpPr>
            <a:cxnSpLocks/>
          </p:cNvCxnSpPr>
          <p:nvPr userDrawn="1"/>
        </p:nvCxnSpPr>
        <p:spPr>
          <a:xfrm>
            <a:off x="10964006" y="6427177"/>
            <a:ext cx="0" cy="43082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948A4BF-F8E8-EEC4-10A4-81DEB136C7B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74363" y="1976427"/>
            <a:ext cx="3787882" cy="660696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point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35B8AEC-F236-E09E-38F5-9A2859261A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6000"/>
            <a:ext cx="457200" cy="495300"/>
          </a:xfrm>
          <a:prstGeom prst="rect">
            <a:avLst/>
          </a:prstGeom>
        </p:spPr>
      </p:pic>
      <p:sp>
        <p:nvSpPr>
          <p:cNvPr id="44" name="Picture Placeholder 20">
            <a:extLst>
              <a:ext uri="{FF2B5EF4-FFF2-40B4-BE49-F238E27FC236}">
                <a16:creationId xmlns:a16="http://schemas.microsoft.com/office/drawing/2014/main" id="{D52472D6-A092-31B3-DE61-6E537E0A21F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125" y="1976042"/>
            <a:ext cx="648000" cy="648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Add icon</a:t>
            </a:r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7999" y="576000"/>
            <a:ext cx="9784315" cy="698744"/>
          </a:xfrm>
          <a:prstGeom prst="rect">
            <a:avLst/>
          </a:prstGeom>
        </p:spPr>
        <p:txBody>
          <a:bodyPr tIns="0" bIns="72000" anchor="t">
            <a:noAutofit/>
          </a:bodyPr>
          <a:lstStyle>
            <a:lvl1pPr>
              <a:defRPr sz="40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add a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41D408-05B6-56B9-73AE-B974B75556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80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A1A94-B47F-0286-6400-8516BAA48C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lIns="0" rIns="0"/>
          <a:lstStyle>
            <a:lvl1pPr>
              <a:defRPr sz="1050" b="1"/>
            </a:lvl1pPr>
          </a:lstStyle>
          <a:p>
            <a:fld id="{90EA4B92-3EAC-0846-B84E-A6A119B272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B8BD5A-1E55-B97E-5705-F11835002429}"/>
              </a:ext>
            </a:extLst>
          </p:cNvPr>
          <p:cNvCxnSpPr>
            <a:cxnSpLocks/>
          </p:cNvCxnSpPr>
          <p:nvPr userDrawn="1"/>
        </p:nvCxnSpPr>
        <p:spPr>
          <a:xfrm>
            <a:off x="10964006" y="6427177"/>
            <a:ext cx="0" cy="43082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273D785-42F6-74F4-B43F-407DAD249E2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7999" y="4552664"/>
            <a:ext cx="4373907" cy="124424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</a:t>
            </a:r>
            <a:r>
              <a:rPr lang="en-US" err="1"/>
              <a:t>subtitke</a:t>
            </a:r>
            <a:r>
              <a:rPr lang="en-US"/>
              <a:t>/supporting text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948A4BF-F8E8-EEC4-10A4-81DEB136C7B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27999" y="3678628"/>
            <a:ext cx="4373915" cy="811677"/>
          </a:xfrm>
        </p:spPr>
        <p:txBody>
          <a:bodyPr>
            <a:no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point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35B8AEC-F236-E09E-38F5-9A2859261A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6000"/>
            <a:ext cx="457200" cy="495300"/>
          </a:xfrm>
          <a:prstGeom prst="rect">
            <a:avLst/>
          </a:prstGeom>
        </p:spPr>
      </p:pic>
      <p:sp>
        <p:nvSpPr>
          <p:cNvPr id="44" name="Picture Placeholder 20">
            <a:extLst>
              <a:ext uri="{FF2B5EF4-FFF2-40B4-BE49-F238E27FC236}">
                <a16:creationId xmlns:a16="http://schemas.microsoft.com/office/drawing/2014/main" id="{D52472D6-A092-31B3-DE61-6E537E0A21F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32520" y="1935699"/>
            <a:ext cx="3261957" cy="1457330"/>
          </a:xfrm>
          <a:prstGeom prst="roundRect">
            <a:avLst>
              <a:gd name="adj" fmla="val 6803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Add image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1AA286-08B3-BC2E-F3D3-2C604E099656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3159" y="1807363"/>
            <a:ext cx="0" cy="4131796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B7030-3277-545B-7290-4D4680B90A68}"/>
              </a:ext>
            </a:extLst>
          </p:cNvPr>
          <p:cNvSpPr>
            <a:spLocks noGrp="1"/>
          </p:cNvSpPr>
          <p:nvPr>
            <p:ph idx="38"/>
          </p:nvPr>
        </p:nvSpPr>
        <p:spPr>
          <a:xfrm>
            <a:off x="6713426" y="4552664"/>
            <a:ext cx="4373907" cy="124424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</a:t>
            </a:r>
            <a:r>
              <a:rPr lang="en-US" err="1"/>
              <a:t>subtitke</a:t>
            </a:r>
            <a:r>
              <a:rPr lang="en-US"/>
              <a:t>/supporting text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6E11A5-9DA8-0C9F-64B5-B26F74134B61}"/>
              </a:ext>
            </a:extLst>
          </p:cNvPr>
          <p:cNvSpPr>
            <a:spLocks noGrp="1"/>
          </p:cNvSpPr>
          <p:nvPr>
            <p:ph idx="39"/>
          </p:nvPr>
        </p:nvSpPr>
        <p:spPr>
          <a:xfrm>
            <a:off x="6713426" y="3678628"/>
            <a:ext cx="4373915" cy="811677"/>
          </a:xfrm>
        </p:spPr>
        <p:txBody>
          <a:bodyPr>
            <a:no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point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2EA8817E-D4EE-B7FF-D6BF-EF4C8EF70866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717947" y="1935699"/>
            <a:ext cx="3261957" cy="1457330"/>
          </a:xfrm>
          <a:prstGeom prst="roundRect">
            <a:avLst>
              <a:gd name="adj" fmla="val 6803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55525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7999" y="576000"/>
            <a:ext cx="9784315" cy="698744"/>
          </a:xfrm>
          <a:prstGeom prst="rect">
            <a:avLst/>
          </a:prstGeom>
        </p:spPr>
        <p:txBody>
          <a:bodyPr tIns="0" bIns="72000" anchor="t">
            <a:noAutofit/>
          </a:bodyPr>
          <a:lstStyle>
            <a:lvl1pPr>
              <a:defRPr sz="40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add a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41D408-05B6-56B9-73AE-B974B75556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80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A1A94-B47F-0286-6400-8516BAA48C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lIns="0" rIns="0"/>
          <a:lstStyle>
            <a:lvl1pPr>
              <a:defRPr sz="1050" b="1"/>
            </a:lvl1pPr>
          </a:lstStyle>
          <a:p>
            <a:fld id="{90EA4B92-3EAC-0846-B84E-A6A119B272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B8BD5A-1E55-B97E-5705-F11835002429}"/>
              </a:ext>
            </a:extLst>
          </p:cNvPr>
          <p:cNvCxnSpPr>
            <a:cxnSpLocks/>
          </p:cNvCxnSpPr>
          <p:nvPr userDrawn="1"/>
        </p:nvCxnSpPr>
        <p:spPr>
          <a:xfrm>
            <a:off x="10964006" y="6427177"/>
            <a:ext cx="0" cy="43082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273D785-42F6-74F4-B43F-407DAD249E2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7999" y="4494321"/>
            <a:ext cx="2952000" cy="1054633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</a:t>
            </a:r>
            <a:r>
              <a:rPr lang="en-US" err="1"/>
              <a:t>subtitke</a:t>
            </a:r>
            <a:r>
              <a:rPr lang="en-US"/>
              <a:t>/supporting text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948A4BF-F8E8-EEC4-10A4-81DEB136C7B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27999" y="3460908"/>
            <a:ext cx="2952000" cy="937760"/>
          </a:xfr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point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35B8AEC-F236-E09E-38F5-9A2859261A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6000"/>
            <a:ext cx="457200" cy="495300"/>
          </a:xfrm>
          <a:prstGeom prst="rect">
            <a:avLst/>
          </a:prstGeom>
        </p:spPr>
      </p:pic>
      <p:sp>
        <p:nvSpPr>
          <p:cNvPr id="44" name="Picture Placeholder 20">
            <a:extLst>
              <a:ext uri="{FF2B5EF4-FFF2-40B4-BE49-F238E27FC236}">
                <a16:creationId xmlns:a16="http://schemas.microsoft.com/office/drawing/2014/main" id="{D52472D6-A092-31B3-DE61-6E537E0A21F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32520" y="1717979"/>
            <a:ext cx="2941793" cy="1584000"/>
          </a:xfrm>
          <a:prstGeom prst="roundRect">
            <a:avLst>
              <a:gd name="adj" fmla="val 6803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Add image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076389-F004-5077-0F23-7F1B0C66F2A1}"/>
              </a:ext>
            </a:extLst>
          </p:cNvPr>
          <p:cNvCxnSpPr>
            <a:cxnSpLocks/>
          </p:cNvCxnSpPr>
          <p:nvPr userDrawn="1"/>
        </p:nvCxnSpPr>
        <p:spPr>
          <a:xfrm flipV="1">
            <a:off x="4137841" y="1589643"/>
            <a:ext cx="0" cy="4131796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1AA286-08B3-BC2E-F3D3-2C604E099656}"/>
              </a:ext>
            </a:extLst>
          </p:cNvPr>
          <p:cNvCxnSpPr>
            <a:cxnSpLocks/>
          </p:cNvCxnSpPr>
          <p:nvPr userDrawn="1"/>
        </p:nvCxnSpPr>
        <p:spPr>
          <a:xfrm flipV="1">
            <a:off x="8048481" y="1589643"/>
            <a:ext cx="0" cy="4131796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18B744-F11E-E2D1-9CC8-6DFB916AF23D}"/>
              </a:ext>
            </a:extLst>
          </p:cNvPr>
          <p:cNvSpPr>
            <a:spLocks noGrp="1"/>
          </p:cNvSpPr>
          <p:nvPr>
            <p:ph idx="43"/>
          </p:nvPr>
        </p:nvSpPr>
        <p:spPr>
          <a:xfrm>
            <a:off x="4617166" y="4494321"/>
            <a:ext cx="2951999" cy="1054633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</a:t>
            </a:r>
            <a:r>
              <a:rPr lang="en-US" err="1"/>
              <a:t>subtitke</a:t>
            </a:r>
            <a:r>
              <a:rPr lang="en-US"/>
              <a:t>/supporting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0FBD70-5293-C3B7-1B1E-D7327DF1ACB3}"/>
              </a:ext>
            </a:extLst>
          </p:cNvPr>
          <p:cNvSpPr>
            <a:spLocks noGrp="1"/>
          </p:cNvSpPr>
          <p:nvPr>
            <p:ph idx="44"/>
          </p:nvPr>
        </p:nvSpPr>
        <p:spPr>
          <a:xfrm>
            <a:off x="4617158" y="3460908"/>
            <a:ext cx="2951999" cy="937760"/>
          </a:xfr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point</a:t>
            </a:r>
          </a:p>
        </p:txBody>
      </p:sp>
      <p:sp>
        <p:nvSpPr>
          <p:cNvPr id="10" name="Picture Placeholder 20">
            <a:extLst>
              <a:ext uri="{FF2B5EF4-FFF2-40B4-BE49-F238E27FC236}">
                <a16:creationId xmlns:a16="http://schemas.microsoft.com/office/drawing/2014/main" id="{7D304033-E897-078C-4F8F-6E8D728281A3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617158" y="1717979"/>
            <a:ext cx="2951999" cy="1584000"/>
          </a:xfrm>
          <a:prstGeom prst="roundRect">
            <a:avLst>
              <a:gd name="adj" fmla="val 6803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2EFF0C-A06E-04D1-42CB-FF25B86FE5CE}"/>
              </a:ext>
            </a:extLst>
          </p:cNvPr>
          <p:cNvSpPr>
            <a:spLocks noGrp="1"/>
          </p:cNvSpPr>
          <p:nvPr>
            <p:ph idx="46"/>
          </p:nvPr>
        </p:nvSpPr>
        <p:spPr>
          <a:xfrm>
            <a:off x="8412002" y="4494321"/>
            <a:ext cx="2951999" cy="1054633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</a:t>
            </a:r>
            <a:r>
              <a:rPr lang="en-US" err="1"/>
              <a:t>subtitke</a:t>
            </a:r>
            <a:r>
              <a:rPr lang="en-US"/>
              <a:t>/supporting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9ED9808-851B-6ABF-C4A9-0CBA187A091C}"/>
              </a:ext>
            </a:extLst>
          </p:cNvPr>
          <p:cNvSpPr>
            <a:spLocks noGrp="1"/>
          </p:cNvSpPr>
          <p:nvPr>
            <p:ph idx="47"/>
          </p:nvPr>
        </p:nvSpPr>
        <p:spPr>
          <a:xfrm>
            <a:off x="8412002" y="3460908"/>
            <a:ext cx="2951999" cy="937760"/>
          </a:xfr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point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C121F18F-6323-7B98-F578-541FA98A188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401801" y="1717979"/>
            <a:ext cx="2951999" cy="1584000"/>
          </a:xfrm>
          <a:prstGeom prst="roundRect">
            <a:avLst>
              <a:gd name="adj" fmla="val 6803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315645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7999" y="576000"/>
            <a:ext cx="9784315" cy="698744"/>
          </a:xfrm>
          <a:prstGeom prst="rect">
            <a:avLst/>
          </a:prstGeom>
        </p:spPr>
        <p:txBody>
          <a:bodyPr tIns="0" bIns="72000" anchor="t">
            <a:noAutofit/>
          </a:bodyPr>
          <a:lstStyle>
            <a:lvl1pPr>
              <a:defRPr sz="40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add a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41D408-05B6-56B9-73AE-B974B75556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80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A1A94-B47F-0286-6400-8516BAA48C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lIns="0" rIns="0"/>
          <a:lstStyle>
            <a:lvl1pPr>
              <a:defRPr sz="1050" b="1"/>
            </a:lvl1pPr>
          </a:lstStyle>
          <a:p>
            <a:fld id="{90EA4B92-3EAC-0846-B84E-A6A119B272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B8BD5A-1E55-B97E-5705-F11835002429}"/>
              </a:ext>
            </a:extLst>
          </p:cNvPr>
          <p:cNvCxnSpPr>
            <a:cxnSpLocks/>
          </p:cNvCxnSpPr>
          <p:nvPr userDrawn="1"/>
        </p:nvCxnSpPr>
        <p:spPr>
          <a:xfrm>
            <a:off x="10964006" y="6427177"/>
            <a:ext cx="0" cy="43082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273D785-42F6-74F4-B43F-407DAD249E2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8000" y="4552664"/>
            <a:ext cx="2340000" cy="124424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</a:t>
            </a:r>
            <a:r>
              <a:rPr lang="en-US" err="1"/>
              <a:t>subtitke</a:t>
            </a:r>
            <a:r>
              <a:rPr lang="en-US"/>
              <a:t>/supporting text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948A4BF-F8E8-EEC4-10A4-81DEB136C7B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28000" y="3678628"/>
            <a:ext cx="2340000" cy="811677"/>
          </a:xfrm>
        </p:spPr>
        <p:txBody>
          <a:bodyPr>
            <a:no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point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35B8AEC-F236-E09E-38F5-9A2859261A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6000"/>
            <a:ext cx="457200" cy="495300"/>
          </a:xfrm>
          <a:prstGeom prst="rect">
            <a:avLst/>
          </a:prstGeom>
        </p:spPr>
      </p:pic>
      <p:sp>
        <p:nvSpPr>
          <p:cNvPr id="44" name="Picture Placeholder 20">
            <a:extLst>
              <a:ext uri="{FF2B5EF4-FFF2-40B4-BE49-F238E27FC236}">
                <a16:creationId xmlns:a16="http://schemas.microsoft.com/office/drawing/2014/main" id="{D52472D6-A092-31B3-DE61-6E537E0A21F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32521" y="1935699"/>
            <a:ext cx="2340000" cy="1457330"/>
          </a:xfrm>
          <a:prstGeom prst="roundRect">
            <a:avLst>
              <a:gd name="adj" fmla="val 6803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Add image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076389-F004-5077-0F23-7F1B0C66F2A1}"/>
              </a:ext>
            </a:extLst>
          </p:cNvPr>
          <p:cNvCxnSpPr>
            <a:cxnSpLocks/>
          </p:cNvCxnSpPr>
          <p:nvPr userDrawn="1"/>
        </p:nvCxnSpPr>
        <p:spPr>
          <a:xfrm flipV="1">
            <a:off x="3366067" y="1807363"/>
            <a:ext cx="0" cy="4131796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1AA286-08B3-BC2E-F3D3-2C604E099656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3159" y="1807363"/>
            <a:ext cx="0" cy="4131796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4A4764-5F00-1BBA-2863-A820F66A3B21}"/>
              </a:ext>
            </a:extLst>
          </p:cNvPr>
          <p:cNvCxnSpPr>
            <a:cxnSpLocks/>
          </p:cNvCxnSpPr>
          <p:nvPr userDrawn="1"/>
        </p:nvCxnSpPr>
        <p:spPr>
          <a:xfrm flipV="1">
            <a:off x="8820253" y="1807363"/>
            <a:ext cx="0" cy="4131796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18784CD0-6AE4-B2E6-3F17-62736ECE6355}"/>
              </a:ext>
            </a:extLst>
          </p:cNvPr>
          <p:cNvSpPr>
            <a:spLocks noGrp="1"/>
          </p:cNvSpPr>
          <p:nvPr userDrawn="1">
            <p:ph idx="34"/>
          </p:nvPr>
        </p:nvSpPr>
        <p:spPr>
          <a:xfrm>
            <a:off x="3559613" y="4552664"/>
            <a:ext cx="2344520" cy="124424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</a:t>
            </a:r>
            <a:r>
              <a:rPr lang="en-US" err="1"/>
              <a:t>subtitke</a:t>
            </a:r>
            <a:r>
              <a:rPr lang="en-US"/>
              <a:t>/supporting text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06ADD3E-DD57-4E41-87EE-54A096EDC9A9}"/>
              </a:ext>
            </a:extLst>
          </p:cNvPr>
          <p:cNvSpPr>
            <a:spLocks noGrp="1"/>
          </p:cNvSpPr>
          <p:nvPr userDrawn="1">
            <p:ph idx="35"/>
          </p:nvPr>
        </p:nvSpPr>
        <p:spPr>
          <a:xfrm>
            <a:off x="3559613" y="3678628"/>
            <a:ext cx="2346477" cy="811677"/>
          </a:xfrm>
        </p:spPr>
        <p:txBody>
          <a:bodyPr>
            <a:no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point</a:t>
            </a:r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4B6FAF80-0CAE-6187-7B15-BD46876CF403}"/>
              </a:ext>
            </a:extLst>
          </p:cNvPr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3559613" y="1935699"/>
            <a:ext cx="2340000" cy="1457330"/>
          </a:xfrm>
          <a:prstGeom prst="roundRect">
            <a:avLst>
              <a:gd name="adj" fmla="val 6803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E1263468-9B24-48C8-3679-FE0850339C9E}"/>
              </a:ext>
            </a:extLst>
          </p:cNvPr>
          <p:cNvSpPr>
            <a:spLocks noGrp="1"/>
          </p:cNvSpPr>
          <p:nvPr userDrawn="1">
            <p:ph idx="37"/>
          </p:nvPr>
        </p:nvSpPr>
        <p:spPr>
          <a:xfrm>
            <a:off x="6286706" y="4552664"/>
            <a:ext cx="2340000" cy="124424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</a:t>
            </a:r>
            <a:r>
              <a:rPr lang="en-US" err="1"/>
              <a:t>subtitke</a:t>
            </a:r>
            <a:r>
              <a:rPr lang="en-US"/>
              <a:t>/supporting text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2FE76FB-0E2F-E297-8909-3633D66C144E}"/>
              </a:ext>
            </a:extLst>
          </p:cNvPr>
          <p:cNvSpPr>
            <a:spLocks noGrp="1"/>
          </p:cNvSpPr>
          <p:nvPr userDrawn="1">
            <p:ph idx="38"/>
          </p:nvPr>
        </p:nvSpPr>
        <p:spPr>
          <a:xfrm>
            <a:off x="6282184" y="3678628"/>
            <a:ext cx="2344522" cy="811677"/>
          </a:xfrm>
        </p:spPr>
        <p:txBody>
          <a:bodyPr>
            <a:no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point</a:t>
            </a:r>
          </a:p>
        </p:txBody>
      </p:sp>
      <p:sp>
        <p:nvSpPr>
          <p:cNvPr id="38" name="Picture Placeholder 20">
            <a:extLst>
              <a:ext uri="{FF2B5EF4-FFF2-40B4-BE49-F238E27FC236}">
                <a16:creationId xmlns:a16="http://schemas.microsoft.com/office/drawing/2014/main" id="{59ACE111-708C-DC73-CD5D-C69D90159367}"/>
              </a:ext>
            </a:extLst>
          </p:cNvPr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6286706" y="1935699"/>
            <a:ext cx="2340000" cy="1457330"/>
          </a:xfrm>
          <a:prstGeom prst="roundRect">
            <a:avLst>
              <a:gd name="adj" fmla="val 6803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D29FD8E-93C7-A845-E668-63C46836469F}"/>
              </a:ext>
            </a:extLst>
          </p:cNvPr>
          <p:cNvSpPr>
            <a:spLocks noGrp="1"/>
          </p:cNvSpPr>
          <p:nvPr userDrawn="1">
            <p:ph idx="40"/>
          </p:nvPr>
        </p:nvSpPr>
        <p:spPr>
          <a:xfrm>
            <a:off x="9009279" y="4552664"/>
            <a:ext cx="2340000" cy="124424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</a:t>
            </a:r>
            <a:r>
              <a:rPr lang="en-US" err="1"/>
              <a:t>subtitke</a:t>
            </a:r>
            <a:r>
              <a:rPr lang="en-US"/>
              <a:t>/supporting text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3D06DEFB-22AD-6273-AB6F-F0FB0F9FFCEF}"/>
              </a:ext>
            </a:extLst>
          </p:cNvPr>
          <p:cNvSpPr>
            <a:spLocks noGrp="1"/>
          </p:cNvSpPr>
          <p:nvPr userDrawn="1">
            <p:ph idx="41"/>
          </p:nvPr>
        </p:nvSpPr>
        <p:spPr>
          <a:xfrm>
            <a:off x="9009279" y="3678628"/>
            <a:ext cx="2340000" cy="811677"/>
          </a:xfrm>
        </p:spPr>
        <p:txBody>
          <a:bodyPr>
            <a:no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point</a:t>
            </a:r>
          </a:p>
        </p:txBody>
      </p:sp>
      <p:sp>
        <p:nvSpPr>
          <p:cNvPr id="41" name="Picture Placeholder 20">
            <a:extLst>
              <a:ext uri="{FF2B5EF4-FFF2-40B4-BE49-F238E27FC236}">
                <a16:creationId xmlns:a16="http://schemas.microsoft.com/office/drawing/2014/main" id="{DA74B210-6C73-8519-C6B1-AEC474E6390B}"/>
              </a:ext>
            </a:extLst>
          </p:cNvPr>
          <p:cNvSpPr>
            <a:spLocks noGrp="1"/>
          </p:cNvSpPr>
          <p:nvPr userDrawn="1">
            <p:ph type="pic" sz="quarter" idx="42" hasCustomPrompt="1"/>
          </p:nvPr>
        </p:nvSpPr>
        <p:spPr>
          <a:xfrm>
            <a:off x="9013800" y="1935699"/>
            <a:ext cx="2340000" cy="1457330"/>
          </a:xfrm>
          <a:prstGeom prst="roundRect">
            <a:avLst>
              <a:gd name="adj" fmla="val 6803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9355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7999" y="576000"/>
            <a:ext cx="9784315" cy="698744"/>
          </a:xfrm>
          <a:prstGeom prst="rect">
            <a:avLst/>
          </a:prstGeom>
        </p:spPr>
        <p:txBody>
          <a:bodyPr tIns="0" bIns="72000" anchor="t">
            <a:noAutofit/>
          </a:bodyPr>
          <a:lstStyle>
            <a:lvl1pPr>
              <a:defRPr sz="40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add a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41D408-05B6-56B9-73AE-B974B75556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80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A1A94-B47F-0286-6400-8516BAA48C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lIns="0" rIns="0"/>
          <a:lstStyle>
            <a:lvl1pPr>
              <a:defRPr sz="1050" b="1"/>
            </a:lvl1pPr>
          </a:lstStyle>
          <a:p>
            <a:fld id="{90EA4B92-3EAC-0846-B84E-A6A119B272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B8BD5A-1E55-B97E-5705-F11835002429}"/>
              </a:ext>
            </a:extLst>
          </p:cNvPr>
          <p:cNvCxnSpPr>
            <a:cxnSpLocks/>
          </p:cNvCxnSpPr>
          <p:nvPr userDrawn="1"/>
        </p:nvCxnSpPr>
        <p:spPr>
          <a:xfrm>
            <a:off x="10964006" y="6427177"/>
            <a:ext cx="0" cy="43082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273D785-42F6-74F4-B43F-407DAD249E2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16742" y="4546347"/>
            <a:ext cx="3845504" cy="660696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point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CCCF8A-E1D6-CA62-C758-8A8563F4F889}"/>
              </a:ext>
            </a:extLst>
          </p:cNvPr>
          <p:cNvCxnSpPr>
            <a:cxnSpLocks/>
          </p:cNvCxnSpPr>
          <p:nvPr userDrawn="1"/>
        </p:nvCxnSpPr>
        <p:spPr>
          <a:xfrm>
            <a:off x="756000" y="4234215"/>
            <a:ext cx="5040000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1AD923C-AFA8-0BE5-F014-DC562DF7D94A}"/>
              </a:ext>
            </a:extLst>
          </p:cNvPr>
          <p:cNvCxnSpPr>
            <a:cxnSpLocks/>
          </p:cNvCxnSpPr>
          <p:nvPr userDrawn="1"/>
        </p:nvCxnSpPr>
        <p:spPr>
          <a:xfrm>
            <a:off x="756000" y="2949255"/>
            <a:ext cx="5040000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CC5A910-FAA8-783C-9BEF-31700AB2F37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874362" y="3261387"/>
            <a:ext cx="3787883" cy="660696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point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35B8AEC-F236-E09E-38F5-9A2859261A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6000"/>
            <a:ext cx="457200" cy="495300"/>
          </a:xfrm>
          <a:prstGeom prst="rect">
            <a:avLst/>
          </a:prstGeom>
        </p:spPr>
      </p:pic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CE1D159A-31D7-5B2B-6523-F6A304BCD477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7508296" y="4552451"/>
            <a:ext cx="3845504" cy="660696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point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3B9242C-5CA5-35EB-1086-A44F7797EB35}"/>
              </a:ext>
            </a:extLst>
          </p:cNvPr>
          <p:cNvCxnSpPr>
            <a:cxnSpLocks/>
          </p:cNvCxnSpPr>
          <p:nvPr userDrawn="1"/>
        </p:nvCxnSpPr>
        <p:spPr>
          <a:xfrm>
            <a:off x="6447554" y="4234215"/>
            <a:ext cx="5040000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BE4604A-037A-D454-D8CC-9F6B18F4E5AC}"/>
              </a:ext>
            </a:extLst>
          </p:cNvPr>
          <p:cNvCxnSpPr>
            <a:cxnSpLocks/>
          </p:cNvCxnSpPr>
          <p:nvPr userDrawn="1"/>
        </p:nvCxnSpPr>
        <p:spPr>
          <a:xfrm>
            <a:off x="6447554" y="2949255"/>
            <a:ext cx="5040000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AD8D412F-7D9C-4AF0-2DE6-D5503AAB3853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7565916" y="3267491"/>
            <a:ext cx="3787883" cy="660696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point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FBDFA99B-F22A-4974-9828-83722A570168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7565917" y="1982531"/>
            <a:ext cx="3787882" cy="660696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point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A12C54E-85EB-E1FF-FA72-A5E655F8A55C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1874362" y="1976873"/>
            <a:ext cx="3787883" cy="660696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point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DAB6B498-EF57-7778-42FB-373069F346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3504" y="4546347"/>
            <a:ext cx="648000" cy="648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436974BA-D7F5-F3CB-1561-CB001915AFD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91125" y="3261001"/>
            <a:ext cx="648000" cy="648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F7730AA5-712D-2097-B919-D6EB8E7529F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625058" y="4552451"/>
            <a:ext cx="648000" cy="648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76EC1826-C43A-503A-9C1C-0AA0A4CDE3F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682679" y="3267105"/>
            <a:ext cx="648000" cy="648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34" name="Picture Placeholder 20">
            <a:extLst>
              <a:ext uri="{FF2B5EF4-FFF2-40B4-BE49-F238E27FC236}">
                <a16:creationId xmlns:a16="http://schemas.microsoft.com/office/drawing/2014/main" id="{3B758C79-F6F8-3390-BA8C-B5B05FFBDE3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682679" y="1982146"/>
            <a:ext cx="648000" cy="648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35" name="Picture Placeholder 20">
            <a:extLst>
              <a:ext uri="{FF2B5EF4-FFF2-40B4-BE49-F238E27FC236}">
                <a16:creationId xmlns:a16="http://schemas.microsoft.com/office/drawing/2014/main" id="{BD742B8D-109D-4082-76DB-35FC9A95CFF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125" y="1976486"/>
            <a:ext cx="648000" cy="648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Add icon</a:t>
            </a:r>
          </a:p>
        </p:txBody>
      </p:sp>
    </p:spTree>
    <p:extLst>
      <p:ext uri="{BB962C8B-B14F-4D97-AF65-F5344CB8AC3E}">
        <p14:creationId xmlns:p14="http://schemas.microsoft.com/office/powerpoint/2010/main" val="153733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7999" y="576000"/>
            <a:ext cx="9784315" cy="698744"/>
          </a:xfrm>
          <a:prstGeom prst="rect">
            <a:avLst/>
          </a:prstGeom>
        </p:spPr>
        <p:txBody>
          <a:bodyPr tIns="0" bIns="72000" anchor="t">
            <a:noAutofit/>
          </a:bodyPr>
          <a:lstStyle>
            <a:lvl1pPr>
              <a:defRPr sz="40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08923" y="5087230"/>
            <a:ext cx="4235739" cy="872071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here </a:t>
            </a:r>
          </a:p>
          <a:p>
            <a:pPr lvl="0"/>
            <a:r>
              <a:rPr lang="en-US"/>
              <a:t>To add </a:t>
            </a:r>
          </a:p>
          <a:p>
            <a:pPr lvl="0"/>
            <a:r>
              <a:rPr lang="en-US"/>
              <a:t>a point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41D408-05B6-56B9-73AE-B974B75556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80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A1A94-B47F-0286-6400-8516BAA48C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lIns="0" rIns="0"/>
          <a:lstStyle>
            <a:lvl1pPr>
              <a:defRPr sz="1050" b="1"/>
            </a:lvl1pPr>
          </a:lstStyle>
          <a:p>
            <a:fld id="{90EA4B92-3EAC-0846-B84E-A6A119B272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B8BD5A-1E55-B97E-5705-F11835002429}"/>
              </a:ext>
            </a:extLst>
          </p:cNvPr>
          <p:cNvCxnSpPr>
            <a:cxnSpLocks/>
          </p:cNvCxnSpPr>
          <p:nvPr userDrawn="1"/>
        </p:nvCxnSpPr>
        <p:spPr>
          <a:xfrm>
            <a:off x="10964006" y="6427177"/>
            <a:ext cx="0" cy="43082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5B20EF-56AA-7871-57AF-D1B99E6B9B9B}"/>
              </a:ext>
            </a:extLst>
          </p:cNvPr>
          <p:cNvCxnSpPr>
            <a:cxnSpLocks/>
          </p:cNvCxnSpPr>
          <p:nvPr userDrawn="1"/>
        </p:nvCxnSpPr>
        <p:spPr>
          <a:xfrm>
            <a:off x="755165" y="4944096"/>
            <a:ext cx="5040000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CCCF8A-E1D6-CA62-C758-8A8563F4F889}"/>
              </a:ext>
            </a:extLst>
          </p:cNvPr>
          <p:cNvCxnSpPr>
            <a:cxnSpLocks/>
          </p:cNvCxnSpPr>
          <p:nvPr userDrawn="1"/>
        </p:nvCxnSpPr>
        <p:spPr>
          <a:xfrm>
            <a:off x="755165" y="3785755"/>
            <a:ext cx="5040000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1AD923C-AFA8-0BE5-F014-DC562DF7D94A}"/>
              </a:ext>
            </a:extLst>
          </p:cNvPr>
          <p:cNvCxnSpPr>
            <a:cxnSpLocks/>
          </p:cNvCxnSpPr>
          <p:nvPr userDrawn="1"/>
        </p:nvCxnSpPr>
        <p:spPr>
          <a:xfrm>
            <a:off x="755165" y="2627414"/>
            <a:ext cx="5040000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E35B8AEC-F236-E09E-38F5-9A2859261A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6000"/>
            <a:ext cx="457200" cy="495300"/>
          </a:xfrm>
          <a:prstGeom prst="rect">
            <a:avLst/>
          </a:prstGeom>
        </p:spPr>
      </p:pic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6AABEF32-37D3-8A14-B625-4918353ED16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786" y="1612208"/>
            <a:ext cx="360000" cy="36000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A8815ED-CA9D-F573-85A1-6BCC77FF363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786" y="2775279"/>
            <a:ext cx="360000" cy="36000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Picture Placeholder 20">
            <a:extLst>
              <a:ext uri="{FF2B5EF4-FFF2-40B4-BE49-F238E27FC236}">
                <a16:creationId xmlns:a16="http://schemas.microsoft.com/office/drawing/2014/main" id="{3A30C316-AFE0-E325-2D11-985D83D710F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20786" y="3928890"/>
            <a:ext cx="360000" cy="36000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Picture Placeholder 20">
            <a:extLst>
              <a:ext uri="{FF2B5EF4-FFF2-40B4-BE49-F238E27FC236}">
                <a16:creationId xmlns:a16="http://schemas.microsoft.com/office/drawing/2014/main" id="{B3E8290D-0655-6F56-DAF4-194B2AD15EC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20786" y="5084485"/>
            <a:ext cx="360000" cy="36000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12A269F-20D0-7F0B-9A37-2E213CD562E8}"/>
              </a:ext>
            </a:extLst>
          </p:cNvPr>
          <p:cNvSpPr>
            <a:spLocks noGrp="1"/>
          </p:cNvSpPr>
          <p:nvPr>
            <p:ph idx="34" hasCustomPrompt="1"/>
          </p:nvPr>
        </p:nvSpPr>
        <p:spPr>
          <a:xfrm>
            <a:off x="1408923" y="1612208"/>
            <a:ext cx="4235739" cy="872071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here </a:t>
            </a:r>
          </a:p>
          <a:p>
            <a:pPr lvl="0"/>
            <a:r>
              <a:rPr lang="en-US"/>
              <a:t>To add </a:t>
            </a:r>
          </a:p>
          <a:p>
            <a:pPr lvl="0"/>
            <a:r>
              <a:rPr lang="en-US"/>
              <a:t>a point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DAC72C1-72A3-1E56-0911-FC7FD03EEC5D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1408922" y="2770549"/>
            <a:ext cx="4235740" cy="872071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here </a:t>
            </a:r>
          </a:p>
          <a:p>
            <a:pPr lvl="0"/>
            <a:r>
              <a:rPr lang="en-US"/>
              <a:t>To add </a:t>
            </a:r>
          </a:p>
          <a:p>
            <a:pPr lvl="0"/>
            <a:r>
              <a:rPr lang="en-US"/>
              <a:t>a point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8367852-1905-9EDC-EDB4-0C8C72575279}"/>
              </a:ext>
            </a:extLst>
          </p:cNvPr>
          <p:cNvSpPr>
            <a:spLocks noGrp="1"/>
          </p:cNvSpPr>
          <p:nvPr>
            <p:ph idx="36" hasCustomPrompt="1"/>
          </p:nvPr>
        </p:nvSpPr>
        <p:spPr>
          <a:xfrm>
            <a:off x="1408921" y="3928890"/>
            <a:ext cx="4235741" cy="872071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here </a:t>
            </a:r>
          </a:p>
          <a:p>
            <a:pPr lvl="0"/>
            <a:r>
              <a:rPr lang="en-US"/>
              <a:t>To add </a:t>
            </a:r>
          </a:p>
          <a:p>
            <a:pPr lvl="0"/>
            <a:r>
              <a:rPr lang="en-US"/>
              <a:t>a point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242A63A-7C30-97DB-FFF8-441C1AC72A9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7118062" y="5087230"/>
            <a:ext cx="4235739" cy="872071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here </a:t>
            </a:r>
          </a:p>
          <a:p>
            <a:pPr lvl="0"/>
            <a:r>
              <a:rPr lang="en-US"/>
              <a:t>To add </a:t>
            </a:r>
          </a:p>
          <a:p>
            <a:pPr lvl="0"/>
            <a:r>
              <a:rPr lang="en-US"/>
              <a:t>a point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94A043-4186-A83B-CEEC-AD5833CD86BF}"/>
              </a:ext>
            </a:extLst>
          </p:cNvPr>
          <p:cNvCxnSpPr>
            <a:cxnSpLocks/>
          </p:cNvCxnSpPr>
          <p:nvPr userDrawn="1"/>
        </p:nvCxnSpPr>
        <p:spPr>
          <a:xfrm>
            <a:off x="6464303" y="4944096"/>
            <a:ext cx="5040000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C806E8-2470-A48E-DCC2-41E71BCD5E59}"/>
              </a:ext>
            </a:extLst>
          </p:cNvPr>
          <p:cNvCxnSpPr>
            <a:cxnSpLocks/>
          </p:cNvCxnSpPr>
          <p:nvPr userDrawn="1"/>
        </p:nvCxnSpPr>
        <p:spPr>
          <a:xfrm>
            <a:off x="6464303" y="3785755"/>
            <a:ext cx="5040000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402BF1-F4CC-16B0-069A-BEE57CF12338}"/>
              </a:ext>
            </a:extLst>
          </p:cNvPr>
          <p:cNvCxnSpPr>
            <a:cxnSpLocks/>
          </p:cNvCxnSpPr>
          <p:nvPr userDrawn="1"/>
        </p:nvCxnSpPr>
        <p:spPr>
          <a:xfrm>
            <a:off x="6464303" y="2627414"/>
            <a:ext cx="5040000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Picture Placeholder 20">
            <a:extLst>
              <a:ext uri="{FF2B5EF4-FFF2-40B4-BE49-F238E27FC236}">
                <a16:creationId xmlns:a16="http://schemas.microsoft.com/office/drawing/2014/main" id="{AA1CAF42-7D35-875E-DB8B-6C4F63173BD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629924" y="1612208"/>
            <a:ext cx="360000" cy="36000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47" name="Picture Placeholder 20">
            <a:extLst>
              <a:ext uri="{FF2B5EF4-FFF2-40B4-BE49-F238E27FC236}">
                <a16:creationId xmlns:a16="http://schemas.microsoft.com/office/drawing/2014/main" id="{42BC23AF-73AE-C394-E9EA-B46C20C864F2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629924" y="2775279"/>
            <a:ext cx="360000" cy="36000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48" name="Picture Placeholder 20">
            <a:extLst>
              <a:ext uri="{FF2B5EF4-FFF2-40B4-BE49-F238E27FC236}">
                <a16:creationId xmlns:a16="http://schemas.microsoft.com/office/drawing/2014/main" id="{94B3FD01-AD9A-316D-23C8-26DD861C8833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629924" y="3928890"/>
            <a:ext cx="360000" cy="36000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49" name="Picture Placeholder 20">
            <a:extLst>
              <a:ext uri="{FF2B5EF4-FFF2-40B4-BE49-F238E27FC236}">
                <a16:creationId xmlns:a16="http://schemas.microsoft.com/office/drawing/2014/main" id="{AD246F74-9850-0D3C-C72D-9060782A1FD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629924" y="5084485"/>
            <a:ext cx="360000" cy="36000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D92AE01-37B5-12CF-3448-2F42CE03A568}"/>
              </a:ext>
            </a:extLst>
          </p:cNvPr>
          <p:cNvSpPr>
            <a:spLocks noGrp="1"/>
          </p:cNvSpPr>
          <p:nvPr>
            <p:ph idx="42" hasCustomPrompt="1"/>
          </p:nvPr>
        </p:nvSpPr>
        <p:spPr>
          <a:xfrm>
            <a:off x="7118062" y="1612208"/>
            <a:ext cx="4235739" cy="872071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here </a:t>
            </a:r>
          </a:p>
          <a:p>
            <a:pPr lvl="0"/>
            <a:r>
              <a:rPr lang="en-US"/>
              <a:t>To add </a:t>
            </a:r>
          </a:p>
          <a:p>
            <a:pPr lvl="0"/>
            <a:r>
              <a:rPr lang="en-US"/>
              <a:t>a point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02DCD60-A618-B6C7-26D5-1C39DC0E48AB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7118061" y="2770549"/>
            <a:ext cx="4235740" cy="872071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here </a:t>
            </a:r>
          </a:p>
          <a:p>
            <a:pPr lvl="0"/>
            <a:r>
              <a:rPr lang="en-US"/>
              <a:t>To add </a:t>
            </a:r>
          </a:p>
          <a:p>
            <a:pPr lvl="0"/>
            <a:r>
              <a:rPr lang="en-US"/>
              <a:t>a point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F7C76F89-FCE6-6104-F1B6-428A9D7A0F39}"/>
              </a:ext>
            </a:extLst>
          </p:cNvPr>
          <p:cNvSpPr>
            <a:spLocks noGrp="1"/>
          </p:cNvSpPr>
          <p:nvPr>
            <p:ph idx="44" hasCustomPrompt="1"/>
          </p:nvPr>
        </p:nvSpPr>
        <p:spPr>
          <a:xfrm>
            <a:off x="7118060" y="3928890"/>
            <a:ext cx="4235741" cy="872071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here </a:t>
            </a:r>
          </a:p>
          <a:p>
            <a:pPr lvl="0"/>
            <a:r>
              <a:rPr lang="en-US"/>
              <a:t>To add </a:t>
            </a:r>
          </a:p>
          <a:p>
            <a:pPr lvl="0"/>
            <a:r>
              <a:rPr lang="en-US"/>
              <a:t>a point</a:t>
            </a:r>
          </a:p>
        </p:txBody>
      </p:sp>
    </p:spTree>
    <p:extLst>
      <p:ext uri="{BB962C8B-B14F-4D97-AF65-F5344CB8AC3E}">
        <p14:creationId xmlns:p14="http://schemas.microsoft.com/office/powerpoint/2010/main" val="308694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41D408-05B6-56B9-73AE-B974B75556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80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A1A94-B47F-0286-6400-8516BAA48C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lIns="0" rIns="0"/>
          <a:lstStyle>
            <a:lvl1pPr>
              <a:defRPr sz="1050" b="1"/>
            </a:lvl1pPr>
          </a:lstStyle>
          <a:p>
            <a:fld id="{90EA4B92-3EAC-0846-B84E-A6A119B272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B8BD5A-1E55-B97E-5705-F11835002429}"/>
              </a:ext>
            </a:extLst>
          </p:cNvPr>
          <p:cNvCxnSpPr>
            <a:cxnSpLocks/>
          </p:cNvCxnSpPr>
          <p:nvPr userDrawn="1"/>
        </p:nvCxnSpPr>
        <p:spPr>
          <a:xfrm>
            <a:off x="10964006" y="6427177"/>
            <a:ext cx="0" cy="43082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E35B8AEC-F236-E09E-38F5-9A2859261A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6000"/>
            <a:ext cx="457200" cy="495300"/>
          </a:xfrm>
          <a:prstGeom prst="rect">
            <a:avLst/>
          </a:prstGeom>
        </p:spPr>
      </p:pic>
      <p:sp>
        <p:nvSpPr>
          <p:cNvPr id="44" name="Picture Placeholder 20">
            <a:extLst>
              <a:ext uri="{FF2B5EF4-FFF2-40B4-BE49-F238E27FC236}">
                <a16:creationId xmlns:a16="http://schemas.microsoft.com/office/drawing/2014/main" id="{D52472D6-A092-31B3-DE61-6E537E0A21F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048481" y="1468404"/>
            <a:ext cx="2563832" cy="839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Add company logo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076389-F004-5077-0F23-7F1B0C66F2A1}"/>
              </a:ext>
            </a:extLst>
          </p:cNvPr>
          <p:cNvCxnSpPr>
            <a:cxnSpLocks/>
          </p:cNvCxnSpPr>
          <p:nvPr userDrawn="1"/>
        </p:nvCxnSpPr>
        <p:spPr>
          <a:xfrm flipV="1">
            <a:off x="4137841" y="1807363"/>
            <a:ext cx="0" cy="4131796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18B744-F11E-E2D1-9CC8-6DFB916AF23D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827999" y="1209204"/>
            <a:ext cx="5914707" cy="359995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100" b="0" i="0" spc="30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USE CASE CATOGERY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0FBD70-5293-C3B7-1B1E-D7327DF1ACB3}"/>
              </a:ext>
            </a:extLst>
          </p:cNvPr>
          <p:cNvSpPr>
            <a:spLocks noGrp="1"/>
          </p:cNvSpPr>
          <p:nvPr>
            <p:ph idx="44"/>
          </p:nvPr>
        </p:nvSpPr>
        <p:spPr>
          <a:xfrm>
            <a:off x="4427253" y="2339863"/>
            <a:ext cx="2699995" cy="937760"/>
          </a:xfrm>
        </p:spPr>
        <p:txBody>
          <a:bodyPr lIns="108000" bIns="72000">
            <a:noAutofit/>
          </a:bodyPr>
          <a:lstStyle>
            <a:lvl1pPr marL="144000" indent="-144000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4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</a:t>
            </a:r>
          </a:p>
          <a:p>
            <a:pPr lvl="0"/>
            <a:r>
              <a:rPr lang="en-US"/>
              <a:t>add point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C121F18F-6323-7B98-F578-541FA98A188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048479" y="2512611"/>
            <a:ext cx="2563833" cy="3426547"/>
          </a:xfrm>
          <a:prstGeom prst="roundRect">
            <a:avLst>
              <a:gd name="adj" fmla="val 6803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Add image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2B05A30-F85B-7FE3-DFEE-F08BC5705B0E}"/>
              </a:ext>
            </a:extLst>
          </p:cNvPr>
          <p:cNvCxnSpPr>
            <a:cxnSpLocks/>
          </p:cNvCxnSpPr>
          <p:nvPr userDrawn="1"/>
        </p:nvCxnSpPr>
        <p:spPr>
          <a:xfrm>
            <a:off x="846879" y="4132870"/>
            <a:ext cx="3001539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B9D42E3-64BA-000A-0EBC-A9151594FEEF}"/>
              </a:ext>
            </a:extLst>
          </p:cNvPr>
          <p:cNvCxnSpPr>
            <a:cxnSpLocks/>
          </p:cNvCxnSpPr>
          <p:nvPr userDrawn="1"/>
        </p:nvCxnSpPr>
        <p:spPr>
          <a:xfrm>
            <a:off x="846879" y="2974529"/>
            <a:ext cx="3001539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07DE082A-464D-254A-7018-CD11BC52D1B6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20786" y="1959323"/>
            <a:ext cx="360000" cy="36000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86E56B83-190C-B62A-4CBC-9748E6D2622A}"/>
              </a:ext>
            </a:extLst>
          </p:cNvPr>
          <p:cNvSpPr>
            <a:spLocks noGrp="1"/>
          </p:cNvSpPr>
          <p:nvPr userDrawn="1">
            <p:ph type="pic" sz="quarter" idx="49" hasCustomPrompt="1"/>
          </p:nvPr>
        </p:nvSpPr>
        <p:spPr>
          <a:xfrm>
            <a:off x="920786" y="3122394"/>
            <a:ext cx="360000" cy="36000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6" name="Picture Placeholder 20">
            <a:extLst>
              <a:ext uri="{FF2B5EF4-FFF2-40B4-BE49-F238E27FC236}">
                <a16:creationId xmlns:a16="http://schemas.microsoft.com/office/drawing/2014/main" id="{83D714CA-A259-AA2D-9E23-1C0BE6B1B2B8}"/>
              </a:ext>
            </a:extLst>
          </p:cNvPr>
          <p:cNvSpPr>
            <a:spLocks noGrp="1"/>
          </p:cNvSpPr>
          <p:nvPr userDrawn="1">
            <p:ph type="pic" sz="quarter" idx="28" hasCustomPrompt="1"/>
          </p:nvPr>
        </p:nvSpPr>
        <p:spPr>
          <a:xfrm>
            <a:off x="920786" y="4276005"/>
            <a:ext cx="360000" cy="360000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0F37662-D372-E869-47E9-69E3423560B2}"/>
              </a:ext>
            </a:extLst>
          </p:cNvPr>
          <p:cNvSpPr>
            <a:spLocks noGrp="1"/>
          </p:cNvSpPr>
          <p:nvPr userDrawn="1">
            <p:ph idx="34" hasCustomPrompt="1"/>
          </p:nvPr>
        </p:nvSpPr>
        <p:spPr>
          <a:xfrm>
            <a:off x="1452206" y="1959323"/>
            <a:ext cx="2396224" cy="872071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here </a:t>
            </a:r>
          </a:p>
          <a:p>
            <a:pPr lvl="0"/>
            <a:r>
              <a:rPr lang="en-US"/>
              <a:t>To add </a:t>
            </a:r>
          </a:p>
          <a:p>
            <a:pPr lvl="0"/>
            <a:r>
              <a:rPr lang="en-US"/>
              <a:t>a point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CA6C12B-13C1-ECA5-A983-235B768C18A9}"/>
              </a:ext>
            </a:extLst>
          </p:cNvPr>
          <p:cNvSpPr>
            <a:spLocks noGrp="1"/>
          </p:cNvSpPr>
          <p:nvPr userDrawn="1">
            <p:ph idx="35" hasCustomPrompt="1"/>
          </p:nvPr>
        </p:nvSpPr>
        <p:spPr>
          <a:xfrm>
            <a:off x="1452204" y="3117664"/>
            <a:ext cx="2396224" cy="872071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here </a:t>
            </a:r>
          </a:p>
          <a:p>
            <a:pPr lvl="0"/>
            <a:r>
              <a:rPr lang="en-US"/>
              <a:t>To add </a:t>
            </a:r>
          </a:p>
          <a:p>
            <a:pPr lvl="0"/>
            <a:r>
              <a:rPr lang="en-US"/>
              <a:t>a point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D9AFF0-DD1F-F62C-E47B-56622A051DD3}"/>
              </a:ext>
            </a:extLst>
          </p:cNvPr>
          <p:cNvSpPr>
            <a:spLocks noGrp="1"/>
          </p:cNvSpPr>
          <p:nvPr userDrawn="1">
            <p:ph idx="36" hasCustomPrompt="1"/>
          </p:nvPr>
        </p:nvSpPr>
        <p:spPr>
          <a:xfrm>
            <a:off x="1452204" y="4276005"/>
            <a:ext cx="2396224" cy="872071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here </a:t>
            </a:r>
          </a:p>
          <a:p>
            <a:pPr lvl="0"/>
            <a:r>
              <a:rPr lang="en-US"/>
              <a:t>To add </a:t>
            </a:r>
          </a:p>
          <a:p>
            <a:pPr lvl="0"/>
            <a:r>
              <a:rPr lang="en-US"/>
              <a:t>a point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3EA800E-35DC-B154-F58B-BA3DC36AE11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27999" y="576000"/>
            <a:ext cx="9784315" cy="621440"/>
          </a:xfrm>
          <a:prstGeom prst="rect">
            <a:avLst/>
          </a:prstGeom>
        </p:spPr>
        <p:txBody>
          <a:bodyPr tIns="0" bIns="72000" anchor="t">
            <a:noAutofit/>
          </a:bodyPr>
          <a:lstStyle>
            <a:lvl1pPr>
              <a:defRPr sz="40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add a title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774F17-BE8F-51B2-5215-CFFE58F7CE59}"/>
              </a:ext>
            </a:extLst>
          </p:cNvPr>
          <p:cNvSpPr txBox="1"/>
          <p:nvPr userDrawn="1"/>
        </p:nvSpPr>
        <p:spPr>
          <a:xfrm>
            <a:off x="4345008" y="1986390"/>
            <a:ext cx="269999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b="0" i="0" spc="300">
                <a:solidFill>
                  <a:srgbClr val="002147"/>
                </a:solidFill>
                <a:latin typeface="Century Gothic" panose="020B0502020202020204" pitchFamily="34" charset="0"/>
                <a:ea typeface="Calibri"/>
                <a:cs typeface="Calibri"/>
              </a:rPr>
              <a:t>ROLE OF RDFOX</a:t>
            </a:r>
            <a:endParaRPr lang="en-US" sz="1100" b="0" i="0" spc="300">
              <a:solidFill>
                <a:srgbClr val="002147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04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41D408-05B6-56B9-73AE-B974B75556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80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A1A94-B47F-0286-6400-8516BAA48C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lIns="0" rIns="0"/>
          <a:lstStyle>
            <a:lvl1pPr>
              <a:defRPr sz="1050" b="1"/>
            </a:lvl1pPr>
          </a:lstStyle>
          <a:p>
            <a:fld id="{90EA4B92-3EAC-0846-B84E-A6A119B272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B8BD5A-1E55-B97E-5705-F11835002429}"/>
              </a:ext>
            </a:extLst>
          </p:cNvPr>
          <p:cNvCxnSpPr>
            <a:cxnSpLocks/>
          </p:cNvCxnSpPr>
          <p:nvPr userDrawn="1"/>
        </p:nvCxnSpPr>
        <p:spPr>
          <a:xfrm>
            <a:off x="10964006" y="6427177"/>
            <a:ext cx="0" cy="43082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E35B8AEC-F236-E09E-38F5-9A2859261A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6000"/>
            <a:ext cx="457200" cy="4953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D9AFF0-DD1F-F62C-E47B-56622A051DD3}"/>
              </a:ext>
            </a:extLst>
          </p:cNvPr>
          <p:cNvSpPr>
            <a:spLocks noGrp="1"/>
          </p:cNvSpPr>
          <p:nvPr userDrawn="1">
            <p:ph idx="36" hasCustomPrompt="1"/>
          </p:nvPr>
        </p:nvSpPr>
        <p:spPr>
          <a:xfrm>
            <a:off x="1518699" y="5039649"/>
            <a:ext cx="5004255" cy="3600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200" b="0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pic>
        <p:nvPicPr>
          <p:cNvPr id="10" name="Graphic 9" descr="Open quotation mark with solid fill">
            <a:extLst>
              <a:ext uri="{FF2B5EF4-FFF2-40B4-BE49-F238E27FC236}">
                <a16:creationId xmlns:a16="http://schemas.microsoft.com/office/drawing/2014/main" id="{2A4949C8-5920-5CC0-7473-43166D933E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743" y="1185855"/>
            <a:ext cx="1936539" cy="1936539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3EA800E-35DC-B154-F58B-BA3DC36AE11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27999" y="576000"/>
            <a:ext cx="9784315" cy="621440"/>
          </a:xfrm>
          <a:prstGeom prst="rect">
            <a:avLst/>
          </a:prstGeom>
        </p:spPr>
        <p:txBody>
          <a:bodyPr tIns="0" bIns="72000" anchor="t">
            <a:noAutofit/>
          </a:bodyPr>
          <a:lstStyle>
            <a:lvl1pPr>
              <a:defRPr sz="40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add a title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0F37662-D372-E869-47E9-69E3423560B2}"/>
              </a:ext>
            </a:extLst>
          </p:cNvPr>
          <p:cNvSpPr>
            <a:spLocks noGrp="1"/>
          </p:cNvSpPr>
          <p:nvPr userDrawn="1">
            <p:ph idx="34" hasCustomPrompt="1"/>
          </p:nvPr>
        </p:nvSpPr>
        <p:spPr>
          <a:xfrm>
            <a:off x="1518700" y="2256857"/>
            <a:ext cx="8507896" cy="872071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200" b="0" i="0">
                <a:latin typeface="Century Gothic" panose="020B0502020202020204" pitchFamily="34" charset="0"/>
              </a:defRPr>
            </a:lvl1pPr>
            <a:lvl2pPr marL="457200" indent="0">
              <a:buNone/>
              <a:defRPr b="1" i="0">
                <a:latin typeface="Century Gothic" panose="020B0502020202020204" pitchFamily="34" charset="0"/>
              </a:defRPr>
            </a:lvl2pPr>
            <a:lvl3pPr marL="914400" indent="0">
              <a:buNone/>
              <a:defRPr b="1" i="0">
                <a:latin typeface="Century Gothic" panose="020B0502020202020204" pitchFamily="34" charset="0"/>
              </a:defRPr>
            </a:lvl3pPr>
            <a:lvl4pPr marL="1371600" indent="0">
              <a:buNone/>
              <a:defRPr b="1" i="0">
                <a:latin typeface="Century Gothic" panose="020B0502020202020204" pitchFamily="34" charset="0"/>
              </a:defRPr>
            </a:lvl4pPr>
            <a:lvl5pPr marL="1828800" indent="0">
              <a:buNone/>
              <a:defRPr b="1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here to add quote</a:t>
            </a:r>
          </a:p>
        </p:txBody>
      </p:sp>
    </p:spTree>
    <p:extLst>
      <p:ext uri="{BB962C8B-B14F-4D97-AF65-F5344CB8AC3E}">
        <p14:creationId xmlns:p14="http://schemas.microsoft.com/office/powerpoint/2010/main" val="313293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DF40BB-E73B-DD05-C8B6-9F3A6F5170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90EA4B92-3EAC-0846-B84E-A6A119B272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Placeholder 15">
            <a:extLst>
              <a:ext uri="{FF2B5EF4-FFF2-40B4-BE49-F238E27FC236}">
                <a16:creationId xmlns:a16="http://schemas.microsoft.com/office/drawing/2014/main" id="{898C3F3E-F80B-8744-E5B6-8D110FE5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84E020B-974D-7C88-43A3-08933DD7A6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8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© Oxford Semantic Technologies Limited 2024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F02FFF-51F1-9CC4-B04F-EAA418E64A58}"/>
              </a:ext>
            </a:extLst>
          </p:cNvPr>
          <p:cNvCxnSpPr>
            <a:cxnSpLocks/>
          </p:cNvCxnSpPr>
          <p:nvPr userDrawn="1"/>
        </p:nvCxnSpPr>
        <p:spPr>
          <a:xfrm>
            <a:off x="10964006" y="6427177"/>
            <a:ext cx="0" cy="43082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2" r:id="rId2"/>
    <p:sldLayoutId id="2147483703" r:id="rId3"/>
    <p:sldLayoutId id="2147483678" r:id="rId4"/>
    <p:sldLayoutId id="2147483677" r:id="rId5"/>
    <p:sldLayoutId id="2147483676" r:id="rId6"/>
    <p:sldLayoutId id="2147483675" r:id="rId7"/>
    <p:sldLayoutId id="2147483682" r:id="rId8"/>
    <p:sldLayoutId id="2147483683" r:id="rId9"/>
    <p:sldLayoutId id="2147483684" r:id="rId10"/>
    <p:sldLayoutId id="2147483691" r:id="rId11"/>
    <p:sldLayoutId id="2147483702" r:id="rId12"/>
    <p:sldLayoutId id="2147483701" r:id="rId13"/>
    <p:sldLayoutId id="2147483704" r:id="rId14"/>
    <p:sldLayoutId id="2147483706" r:id="rId15"/>
    <p:sldLayoutId id="2147483705" r:id="rId16"/>
    <p:sldLayoutId id="2147483707" r:id="rId17"/>
    <p:sldLayoutId id="2147483708" r:id="rId18"/>
    <p:sldLayoutId id="2147483709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368053&amp;picture=oxford-uk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14.png"/><Relationship Id="rId7" Type="http://schemas.openxmlformats.org/officeDocument/2006/relationships/image" Target="../media/image54.png"/><Relationship Id="rId2" Type="http://schemas.openxmlformats.org/officeDocument/2006/relationships/hyperlink" Target="https://www.oxfordsemantic.tech/free-tria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15.sv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3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82.png"/><Relationship Id="rId3" Type="http://schemas.openxmlformats.org/officeDocument/2006/relationships/hyperlink" Target="localhost:12110/console" TargetMode="External"/><Relationship Id="rId7" Type="http://schemas.openxmlformats.org/officeDocument/2006/relationships/image" Target="../media/image66.svg"/><Relationship Id="rId12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11" Type="http://schemas.openxmlformats.org/officeDocument/2006/relationships/image" Target="../media/image80.svg"/><Relationship Id="rId5" Type="http://schemas.openxmlformats.org/officeDocument/2006/relationships/image" Target="../media/image64.svg"/><Relationship Id="rId10" Type="http://schemas.openxmlformats.org/officeDocument/2006/relationships/image" Target="../media/image7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Relationship Id="rId1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xfordsemantic.tech/" TargetMode="Externa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hyperlink" Target="https://www.oxfordsemantic.tech/free-trial" TargetMode="External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hyperlink" Target="https://www.oxfordsemantic.tech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hyperlink" Target="https://www.oxfordsemantic.tech/blog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docs.oxfordsemantic.tech/index.html" TargetMode="External"/><Relationship Id="rId9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8.png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2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13" Type="http://schemas.openxmlformats.org/officeDocument/2006/relationships/image" Target="../media/image122.png"/><Relationship Id="rId3" Type="http://schemas.openxmlformats.org/officeDocument/2006/relationships/image" Target="../media/image112.svg"/><Relationship Id="rId7" Type="http://schemas.openxmlformats.org/officeDocument/2006/relationships/image" Target="../media/image116.png"/><Relationship Id="rId12" Type="http://schemas.openxmlformats.org/officeDocument/2006/relationships/image" Target="../media/image121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sv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24.png"/><Relationship Id="rId18" Type="http://schemas.openxmlformats.org/officeDocument/2006/relationships/image" Target="../media/image129.svg"/><Relationship Id="rId3" Type="http://schemas.openxmlformats.org/officeDocument/2006/relationships/image" Target="../media/image4.svg"/><Relationship Id="rId21" Type="http://schemas.openxmlformats.org/officeDocument/2006/relationships/image" Target="../media/image132.png"/><Relationship Id="rId7" Type="http://schemas.openxmlformats.org/officeDocument/2006/relationships/image" Target="../media/image990.png"/><Relationship Id="rId12" Type="http://schemas.openxmlformats.org/officeDocument/2006/relationships/image" Target="../media/image115.png"/><Relationship Id="rId17" Type="http://schemas.openxmlformats.org/officeDocument/2006/relationships/image" Target="../media/image128.png"/><Relationship Id="rId2" Type="http://schemas.openxmlformats.org/officeDocument/2006/relationships/image" Target="../media/image3.png"/><Relationship Id="rId16" Type="http://schemas.openxmlformats.org/officeDocument/2006/relationships/image" Target="../media/image127.svg"/><Relationship Id="rId20" Type="http://schemas.openxmlformats.org/officeDocument/2006/relationships/image" Target="../media/image131.sv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.xml"/><Relationship Id="rId11" Type="http://schemas.openxmlformats.org/officeDocument/2006/relationships/image" Target="../media/image114.png"/><Relationship Id="rId24" Type="http://schemas.openxmlformats.org/officeDocument/2006/relationships/image" Target="../media/image2.svg"/><Relationship Id="rId5" Type="http://schemas.openxmlformats.org/officeDocument/2006/relationships/image" Target="../media/image980.png"/><Relationship Id="rId15" Type="http://schemas.openxmlformats.org/officeDocument/2006/relationships/image" Target="../media/image126.png"/><Relationship Id="rId23" Type="http://schemas.openxmlformats.org/officeDocument/2006/relationships/image" Target="../media/image1.png"/><Relationship Id="rId10" Type="http://schemas.openxmlformats.org/officeDocument/2006/relationships/image" Target="../media/image113.png"/><Relationship Id="rId19" Type="http://schemas.openxmlformats.org/officeDocument/2006/relationships/image" Target="../media/image130.png"/><Relationship Id="rId4" Type="http://schemas.openxmlformats.org/officeDocument/2006/relationships/customXml" Target="../ink/ink1.xml"/><Relationship Id="rId9" Type="http://schemas.openxmlformats.org/officeDocument/2006/relationships/image" Target="../media/image112.svg"/><Relationship Id="rId14" Type="http://schemas.openxmlformats.org/officeDocument/2006/relationships/image" Target="../media/image125.svg"/><Relationship Id="rId22" Type="http://schemas.openxmlformats.org/officeDocument/2006/relationships/image" Target="../media/image133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oxfordsemantictech.typeform.com/to/WuuNcFPm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microsoft.com/office/2018/10/relationships/comments" Target="../comments/modernComment_10FD_56838CFB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svg"/><Relationship Id="rId10" Type="http://schemas.openxmlformats.org/officeDocument/2006/relationships/image" Target="../media/image40.jpe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41025CA1-81A3-D520-0FE7-F2E8686C7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8400" y="956761"/>
            <a:ext cx="5763149" cy="48026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2AED3C1-1819-519F-D671-72CF5D7497F0}"/>
              </a:ext>
            </a:extLst>
          </p:cNvPr>
          <p:cNvSpPr txBox="1">
            <a:spLocks/>
          </p:cNvSpPr>
          <p:nvPr/>
        </p:nvSpPr>
        <p:spPr>
          <a:xfrm>
            <a:off x="827324" y="2368578"/>
            <a:ext cx="6932375" cy="175971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err="1"/>
              <a:t>RDFox</a:t>
            </a:r>
            <a:r>
              <a:rPr lang="en-US" sz="6000" dirty="0"/>
              <a:t> Advanced Reasoning Workshop</a:t>
            </a:r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CCFF714F-96F4-95ED-FE36-EDDC5FFFEB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8000" y="4794718"/>
            <a:ext cx="4788202" cy="373529"/>
          </a:xfrm>
        </p:spPr>
        <p:txBody>
          <a:bodyPr lIns="90000" tIns="0" bIns="0">
            <a:noAutofit/>
          </a:bodyPr>
          <a:lstStyle>
            <a:lvl1pPr marL="0" indent="0">
              <a:buFontTx/>
              <a:buNone/>
              <a:defRPr sz="2400" b="1" i="0">
                <a:solidFill>
                  <a:schemeClr val="accent2"/>
                </a:solidFill>
                <a:latin typeface="Aptos" panose="020B0004020202020204" pitchFamily="34" charset="0"/>
              </a:defRPr>
            </a:lvl1pPr>
            <a:lvl2pPr marL="457200" indent="0">
              <a:buFontTx/>
              <a:buNone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914400" indent="0">
              <a:buFontTx/>
              <a:buNone/>
              <a:defRPr sz="1400" b="0" i="1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371600" indent="0">
              <a:buFontTx/>
              <a:buNone/>
              <a:defRPr sz="1400" b="1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828800" indent="0">
              <a:buFontTx/>
              <a:buNone/>
              <a:defRPr sz="1400" b="1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Tom </a:t>
            </a:r>
            <a:r>
              <a:rPr lang="en-US" err="1"/>
              <a:t>Vout</a:t>
            </a:r>
            <a:endParaRPr lang="en-US"/>
          </a:p>
        </p:txBody>
      </p:sp>
      <p:sp>
        <p:nvSpPr>
          <p:cNvPr id="14" name="Text Placeholder 31">
            <a:extLst>
              <a:ext uri="{FF2B5EF4-FFF2-40B4-BE49-F238E27FC236}">
                <a16:creationId xmlns:a16="http://schemas.microsoft.com/office/drawing/2014/main" id="{62D4E138-095B-697D-B32F-A7C9864F94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7325" y="5208887"/>
            <a:ext cx="4788877" cy="238514"/>
          </a:xfrm>
        </p:spPr>
        <p:txBody>
          <a:bodyPr tIns="0" bIns="0">
            <a:noAutofit/>
          </a:bodyPr>
          <a:lstStyle>
            <a:lvl1pPr marL="0" indent="0">
              <a:buFontTx/>
              <a:buNone/>
              <a:defRPr sz="1800" b="0" i="0">
                <a:solidFill>
                  <a:schemeClr val="accent2"/>
                </a:solidFill>
                <a:latin typeface="Aptos" panose="020B00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Knowledge Engineer</a:t>
            </a:r>
          </a:p>
        </p:txBody>
      </p:sp>
      <p:sp>
        <p:nvSpPr>
          <p:cNvPr id="15" name="Text Placeholder 33">
            <a:extLst>
              <a:ext uri="{FF2B5EF4-FFF2-40B4-BE49-F238E27FC236}">
                <a16:creationId xmlns:a16="http://schemas.microsoft.com/office/drawing/2014/main" id="{1410E0CC-214A-2E16-0CBC-D3CABCECAF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8000" y="5520871"/>
            <a:ext cx="4787900" cy="238514"/>
          </a:xfrm>
        </p:spPr>
        <p:txBody>
          <a:bodyPr tIns="0" bIns="0">
            <a:noAutofit/>
          </a:bodyPr>
          <a:lstStyle>
            <a:lvl1pPr marL="0" indent="0">
              <a:buFontTx/>
              <a:buNone/>
              <a:defRPr sz="1800" b="0" i="0">
                <a:solidFill>
                  <a:schemeClr val="accent2"/>
                </a:solidFill>
                <a:latin typeface="Aptos" panose="020B0004020202020204" pitchFamily="34" charset="0"/>
              </a:defRPr>
            </a:lvl1pPr>
            <a:lvl2pPr marL="457200" indent="0">
              <a:buFontTx/>
              <a:buNone/>
              <a:defRPr sz="16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914400" indent="0">
              <a:buFontTx/>
              <a:buNone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371600" indent="0">
              <a:buFontTx/>
              <a:buNone/>
              <a:defRPr sz="12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828800" indent="0">
              <a:buFontTx/>
              <a:buNone/>
              <a:defRPr sz="12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err="1"/>
              <a:t>Tom.vout@oxfordsemantic.tech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87FDD1-47A5-DC22-3A67-5E8E0EC6D09B}"/>
              </a:ext>
            </a:extLst>
          </p:cNvPr>
          <p:cNvSpPr/>
          <p:nvPr/>
        </p:nvSpPr>
        <p:spPr>
          <a:xfrm>
            <a:off x="10632504" y="6237312"/>
            <a:ext cx="648072" cy="620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1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83E74F-47AB-6F12-B015-ED3D1A4403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ED951-1953-30A4-494B-43EBB63A9B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97614A-7BB7-E4AB-0DFD-745C1148A34C}"/>
              </a:ext>
            </a:extLst>
          </p:cNvPr>
          <p:cNvSpPr txBox="1"/>
          <p:nvPr/>
        </p:nvSpPr>
        <p:spPr>
          <a:xfrm>
            <a:off x="824504" y="1340768"/>
            <a:ext cx="9301247" cy="10211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err="1">
                <a:solidFill>
                  <a:srgbClr val="002147"/>
                </a:solidFill>
                <a:latin typeface="Aptos Light" panose="020B0004020202020204" pitchFamily="34" charset="0"/>
                <a:ea typeface="+mn-lt"/>
                <a:cs typeface="+mn-lt"/>
              </a:rPr>
              <a:t>RDFox</a:t>
            </a:r>
            <a:r>
              <a:rPr lang="en-US" sz="2800">
                <a:solidFill>
                  <a:srgbClr val="002147"/>
                </a:solidFill>
                <a:latin typeface="Aptos Light" panose="020B0004020202020204" pitchFamily="34" charset="0"/>
                <a:ea typeface="+mn-lt"/>
                <a:cs typeface="+mn-lt"/>
              </a:rPr>
              <a:t> is a Knowledge Graph database</a:t>
            </a:r>
          </a:p>
          <a:p>
            <a:pPr>
              <a:lnSpc>
                <a:spcPct val="110000"/>
              </a:lnSpc>
            </a:pPr>
            <a:r>
              <a:rPr lang="en-US" sz="2800">
                <a:solidFill>
                  <a:srgbClr val="002147"/>
                </a:solidFill>
                <a:latin typeface="Aptos Light" panose="020B0004020202020204" pitchFamily="34" charset="0"/>
                <a:ea typeface="+mn-lt"/>
                <a:cs typeface="+mn-lt"/>
              </a:rPr>
              <a:t>and Semantic Reasoning Engine</a:t>
            </a:r>
            <a:endParaRPr lang="en-US" sz="2800">
              <a:latin typeface="Aptos Light" panose="020B00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F954CD-BEFC-D459-1C18-7D03CE4B1492}"/>
              </a:ext>
            </a:extLst>
          </p:cNvPr>
          <p:cNvGrpSpPr/>
          <p:nvPr/>
        </p:nvGrpSpPr>
        <p:grpSpPr>
          <a:xfrm>
            <a:off x="3366067" y="2564904"/>
            <a:ext cx="5454186" cy="3144416"/>
            <a:chOff x="3366067" y="1807363"/>
            <a:chExt cx="5454186" cy="413179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54F3953-4028-07FC-7C98-5C10394B7A3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3366067" y="1807363"/>
              <a:ext cx="0" cy="4131796"/>
            </a:xfrm>
            <a:prstGeom prst="straightConnector1">
              <a:avLst/>
            </a:prstGeom>
            <a:ln w="9525">
              <a:solidFill>
                <a:srgbClr val="55D1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8DD170-A945-289C-3130-E157D46323D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6093159" y="1807363"/>
              <a:ext cx="0" cy="4131796"/>
            </a:xfrm>
            <a:prstGeom prst="straightConnector1">
              <a:avLst/>
            </a:prstGeom>
            <a:ln w="9525">
              <a:solidFill>
                <a:srgbClr val="55D1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34B5A4-7E9C-B619-DC19-62B28B59C55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820253" y="1807363"/>
              <a:ext cx="0" cy="4131796"/>
            </a:xfrm>
            <a:prstGeom prst="straightConnector1">
              <a:avLst/>
            </a:prstGeom>
            <a:ln w="9525">
              <a:solidFill>
                <a:srgbClr val="55D1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B309B67-8F33-29DC-4AE6-D9493EAD924A}"/>
              </a:ext>
            </a:extLst>
          </p:cNvPr>
          <p:cNvSpPr txBox="1"/>
          <p:nvPr/>
        </p:nvSpPr>
        <p:spPr>
          <a:xfrm>
            <a:off x="824504" y="4546120"/>
            <a:ext cx="2340001" cy="1258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rgbClr val="002147"/>
                </a:solidFill>
                <a:latin typeface="Aptos" panose="020B0004020202020204" pitchFamily="34" charset="0"/>
                <a:ea typeface="+mn-lt"/>
                <a:cs typeface="+mn-lt"/>
              </a:rPr>
              <a:t>Incremental Semantic Reasoning</a:t>
            </a:r>
            <a:endParaRPr lang="en-US" sz="2800" b="1">
              <a:latin typeface="Aptos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7C072-ABB4-421D-2F1B-1D3F31678A54}"/>
              </a:ext>
            </a:extLst>
          </p:cNvPr>
          <p:cNvSpPr txBox="1"/>
          <p:nvPr/>
        </p:nvSpPr>
        <p:spPr>
          <a:xfrm>
            <a:off x="3551595" y="4546120"/>
            <a:ext cx="2340001" cy="8704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rgbClr val="002147"/>
                </a:solidFill>
                <a:latin typeface="Aptos" panose="020B0004020202020204" pitchFamily="34" charset="0"/>
                <a:ea typeface="+mn-lt"/>
                <a:cs typeface="+mn-lt"/>
              </a:rPr>
              <a:t>Speed &amp; Scalability</a:t>
            </a:r>
            <a:endParaRPr lang="en-US" sz="2800" b="1">
              <a:latin typeface="Aptos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1A1E0C-677C-439F-14E4-AA709E0A9958}"/>
              </a:ext>
            </a:extLst>
          </p:cNvPr>
          <p:cNvSpPr txBox="1"/>
          <p:nvPr/>
        </p:nvSpPr>
        <p:spPr>
          <a:xfrm>
            <a:off x="6278686" y="4546120"/>
            <a:ext cx="2340001" cy="4826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rgbClr val="002147"/>
                </a:solidFill>
                <a:latin typeface="Aptos" panose="020B0004020202020204" pitchFamily="34" charset="0"/>
                <a:ea typeface="+mn-lt"/>
                <a:cs typeface="+mn-lt"/>
              </a:rPr>
              <a:t>On Device</a:t>
            </a:r>
            <a:endParaRPr lang="en-US" sz="2800" b="1"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A964CC-06A8-76A7-9BA2-373360B31E9D}"/>
              </a:ext>
            </a:extLst>
          </p:cNvPr>
          <p:cNvSpPr txBox="1"/>
          <p:nvPr/>
        </p:nvSpPr>
        <p:spPr>
          <a:xfrm>
            <a:off x="9005779" y="4546120"/>
            <a:ext cx="2340001" cy="8704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rgbClr val="002147"/>
                </a:solidFill>
                <a:latin typeface="Aptos" panose="020B0004020202020204" pitchFamily="34" charset="0"/>
                <a:ea typeface="+mn-lt"/>
                <a:cs typeface="+mn-lt"/>
              </a:rPr>
              <a:t>Oxford University</a:t>
            </a:r>
            <a:endParaRPr lang="en-US" sz="2800" b="1">
              <a:latin typeface="Aptos" panose="020B0004020202020204" pitchFamily="34" charset="0"/>
            </a:endParaRPr>
          </a:p>
        </p:txBody>
      </p:sp>
      <p:pic>
        <p:nvPicPr>
          <p:cNvPr id="14" name="Picture Placeholder 8" descr="Oxford, UK Free Stock Photo - Public Domain Pictures">
            <a:extLst>
              <a:ext uri="{FF2B5EF4-FFF2-40B4-BE49-F238E27FC236}">
                <a16:creationId xmlns:a16="http://schemas.microsoft.com/office/drawing/2014/main" id="{9B35D5B2-7340-D193-77EC-6D320A6A3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423" r="4423"/>
          <a:stretch>
            <a:fillRect/>
          </a:stretch>
        </p:blipFill>
        <p:spPr>
          <a:xfrm>
            <a:off x="9021820" y="2762768"/>
            <a:ext cx="2340000" cy="1457330"/>
          </a:xfrm>
          <a:prstGeom prst="roundRect">
            <a:avLst>
              <a:gd name="adj" fmla="val 7063"/>
            </a:avLst>
          </a:prstGeom>
        </p:spPr>
      </p:pic>
      <p:pic>
        <p:nvPicPr>
          <p:cNvPr id="15" name="Picture 14" descr="Person using smartphone">
            <a:extLst>
              <a:ext uri="{FF2B5EF4-FFF2-40B4-BE49-F238E27FC236}">
                <a16:creationId xmlns:a16="http://schemas.microsoft.com/office/drawing/2014/main" id="{E8E56745-8B9C-4649-3A56-7F89159B7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704" y="2748741"/>
            <a:ext cx="2340000" cy="1471357"/>
          </a:xfrm>
          <a:prstGeom prst="roundRect">
            <a:avLst>
              <a:gd name="adj" fmla="val 5253"/>
            </a:avLst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DE21DCF-C295-10A7-ECC9-EBC30B805A9C}"/>
              </a:ext>
            </a:extLst>
          </p:cNvPr>
          <p:cNvGrpSpPr/>
          <p:nvPr/>
        </p:nvGrpSpPr>
        <p:grpSpPr>
          <a:xfrm>
            <a:off x="840573" y="2748741"/>
            <a:ext cx="2323896" cy="1478371"/>
            <a:chOff x="840573" y="2624431"/>
            <a:chExt cx="2323896" cy="147837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82B444E-B830-B163-2343-2EF1F4906984}"/>
                </a:ext>
              </a:extLst>
            </p:cNvPr>
            <p:cNvSpPr/>
            <p:nvPr userDrawn="1"/>
          </p:nvSpPr>
          <p:spPr>
            <a:xfrm>
              <a:off x="840573" y="2624431"/>
              <a:ext cx="2323896" cy="1464344"/>
            </a:xfrm>
            <a:prstGeom prst="roundRect">
              <a:avLst>
                <a:gd name="adj" fmla="val 710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5589693B-8F01-86F9-2699-55625AD38C1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758" y="2638458"/>
              <a:ext cx="1757891" cy="1464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 descr="Ray of blue light representing speed">
            <a:extLst>
              <a:ext uri="{FF2B5EF4-FFF2-40B4-BE49-F238E27FC236}">
                <a16:creationId xmlns:a16="http://schemas.microsoft.com/office/drawing/2014/main" id="{E7019381-E7C7-EE2C-5389-10D48B0916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" b="3067"/>
          <a:stretch/>
        </p:blipFill>
        <p:spPr>
          <a:xfrm rot="10800000">
            <a:off x="3551560" y="2748741"/>
            <a:ext cx="2340000" cy="1450318"/>
          </a:xfrm>
          <a:prstGeom prst="roundRect">
            <a:avLst>
              <a:gd name="adj" fmla="val 5730"/>
            </a:avLst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53DC69D-D9EB-3CC1-BDFB-AE1EF4002FBC}"/>
              </a:ext>
            </a:extLst>
          </p:cNvPr>
          <p:cNvSpPr txBox="1">
            <a:spLocks/>
          </p:cNvSpPr>
          <p:nvPr/>
        </p:nvSpPr>
        <p:spPr>
          <a:xfrm>
            <a:off x="827999" y="454080"/>
            <a:ext cx="9784315" cy="69874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70">
                <a:solidFill>
                  <a:schemeClr val="accent1"/>
                </a:solidFill>
              </a:rPr>
              <a:t>What is </a:t>
            </a:r>
            <a:r>
              <a:rPr lang="en-US" spc="-70" err="1">
                <a:solidFill>
                  <a:schemeClr val="accent1"/>
                </a:solidFill>
              </a:rPr>
              <a:t>RDFox</a:t>
            </a:r>
            <a:r>
              <a:rPr lang="en-US" spc="-70">
                <a:solidFill>
                  <a:schemeClr val="accent1"/>
                </a:solidFill>
              </a:rPr>
              <a:t>®?</a:t>
            </a:r>
          </a:p>
        </p:txBody>
      </p:sp>
    </p:spTree>
    <p:extLst>
      <p:ext uri="{BB962C8B-B14F-4D97-AF65-F5344CB8AC3E}">
        <p14:creationId xmlns:p14="http://schemas.microsoft.com/office/powerpoint/2010/main" val="3483486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8E0D-070B-FDDB-52F1-F78D3941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99" y="576000"/>
            <a:ext cx="9784315" cy="698744"/>
          </a:xfrm>
        </p:spPr>
        <p:txBody>
          <a:bodyPr/>
          <a:lstStyle/>
          <a:p>
            <a:r>
              <a:rPr lang="en-US" sz="4000" spc="-150">
                <a:latin typeface="Aptos" panose="020B0004020202020204" pitchFamily="34" charset="0"/>
              </a:rPr>
              <a:t>Requirements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7D849F-F0A2-3410-E0CE-8214DC61D5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87F14-3779-F171-C3E5-B61074111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6F36B-99C2-78AD-A730-89344850DB48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28000" y="3444948"/>
            <a:ext cx="2340000" cy="1117816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400">
                <a:solidFill>
                  <a:schemeClr val="tx2"/>
                </a:solidFill>
                <a:latin typeface="Aptos" panose="020B0004020202020204" pitchFamily="34" charset="0"/>
              </a:rPr>
              <a:t>A.</a:t>
            </a:r>
          </a:p>
          <a:p>
            <a:pPr>
              <a:lnSpc>
                <a:spcPts val="2600"/>
              </a:lnSpc>
            </a:pPr>
            <a:r>
              <a:rPr lang="en-US" sz="2400">
                <a:latin typeface="Aptos" panose="020B0004020202020204" pitchFamily="34" charset="0"/>
              </a:rPr>
              <a:t>Get an </a:t>
            </a:r>
            <a:r>
              <a:rPr lang="en-US" sz="2400" err="1">
                <a:latin typeface="Aptos" panose="020B0004020202020204" pitchFamily="34" charset="0"/>
              </a:rPr>
              <a:t>RDFox</a:t>
            </a:r>
            <a:r>
              <a:rPr lang="en-US" sz="2400">
                <a:latin typeface="Aptos" panose="020B0004020202020204" pitchFamily="34" charset="0"/>
              </a:rPr>
              <a:t> License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1A497D8-B9E4-B73E-F688-EF9C18540F09}"/>
              </a:ext>
            </a:extLst>
          </p:cNvPr>
          <p:cNvSpPr>
            <a:spLocks noGrp="1"/>
          </p:cNvSpPr>
          <p:nvPr>
            <p:ph idx="35"/>
          </p:nvPr>
        </p:nvSpPr>
        <p:spPr>
          <a:xfrm>
            <a:off x="3559613" y="3444948"/>
            <a:ext cx="2346477" cy="1117816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400">
                <a:solidFill>
                  <a:schemeClr val="tx2"/>
                </a:solidFill>
                <a:latin typeface="Aptos" panose="020B0004020202020204" pitchFamily="34" charset="0"/>
              </a:rPr>
              <a:t>B.</a:t>
            </a:r>
          </a:p>
          <a:p>
            <a:pPr>
              <a:lnSpc>
                <a:spcPts val="2600"/>
              </a:lnSpc>
            </a:pPr>
            <a:r>
              <a:rPr lang="en-US" sz="2400">
                <a:latin typeface="Aptos" panose="020B0004020202020204" pitchFamily="34" charset="0"/>
              </a:rPr>
              <a:t>Download </a:t>
            </a:r>
            <a:r>
              <a:rPr lang="en-US" sz="2400" err="1">
                <a:latin typeface="Aptos" panose="020B0004020202020204" pitchFamily="34" charset="0"/>
              </a:rPr>
              <a:t>RDFox</a:t>
            </a:r>
            <a:r>
              <a:rPr lang="en-US" sz="2400">
                <a:latin typeface="Aptos" panose="020B0004020202020204" pitchFamily="34" charset="0"/>
              </a:rPr>
              <a:t> (&amp; unzip)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1EE1C11-6577-A8B0-F0B9-169CBEE383BD}"/>
              </a:ext>
            </a:extLst>
          </p:cNvPr>
          <p:cNvSpPr>
            <a:spLocks noGrp="1"/>
          </p:cNvSpPr>
          <p:nvPr>
            <p:ph idx="38"/>
          </p:nvPr>
        </p:nvSpPr>
        <p:spPr>
          <a:xfrm>
            <a:off x="6282184" y="3444948"/>
            <a:ext cx="2344522" cy="145733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400">
                <a:solidFill>
                  <a:schemeClr val="tx2"/>
                </a:solidFill>
                <a:latin typeface="Aptos" panose="020B0004020202020204" pitchFamily="34" charset="0"/>
              </a:rPr>
              <a:t>C.</a:t>
            </a:r>
          </a:p>
          <a:p>
            <a:pPr>
              <a:lnSpc>
                <a:spcPts val="2600"/>
              </a:lnSpc>
            </a:pPr>
            <a:r>
              <a:rPr lang="en-US" sz="2400">
                <a:latin typeface="Aptos" panose="020B0004020202020204" pitchFamily="34" charset="0"/>
              </a:rPr>
              <a:t>Download the class materials from </a:t>
            </a:r>
            <a:r>
              <a:rPr lang="en-US" sz="2400" err="1">
                <a:latin typeface="Aptos" panose="020B0004020202020204" pitchFamily="34" charset="0"/>
              </a:rPr>
              <a:t>Github</a:t>
            </a:r>
            <a:endParaRPr lang="en-US" sz="2400">
              <a:latin typeface="Aptos" panose="020B00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BF0EAEE-48AA-8EA5-7962-875391D10842}"/>
              </a:ext>
            </a:extLst>
          </p:cNvPr>
          <p:cNvSpPr>
            <a:spLocks noGrp="1"/>
          </p:cNvSpPr>
          <p:nvPr>
            <p:ph idx="41"/>
          </p:nvPr>
        </p:nvSpPr>
        <p:spPr>
          <a:xfrm>
            <a:off x="9009278" y="3444948"/>
            <a:ext cx="2480099" cy="1824397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2400">
                <a:solidFill>
                  <a:schemeClr val="tx2"/>
                </a:solidFill>
                <a:latin typeface="Aptos" panose="020B0004020202020204" pitchFamily="34" charset="0"/>
              </a:rPr>
              <a:t>D.</a:t>
            </a:r>
          </a:p>
          <a:p>
            <a:pPr>
              <a:lnSpc>
                <a:spcPts val="2600"/>
              </a:lnSpc>
            </a:pPr>
            <a:r>
              <a:rPr lang="en-US" sz="2400">
                <a:latin typeface="Aptos" panose="020B0004020202020204" pitchFamily="34" charset="0"/>
              </a:rPr>
              <a:t>Get your IDE of choice ready </a:t>
            </a:r>
          </a:p>
          <a:p>
            <a:pPr>
              <a:lnSpc>
                <a:spcPts val="2600"/>
              </a:lnSpc>
            </a:pPr>
            <a:r>
              <a:rPr lang="en-US" sz="1600">
                <a:latin typeface="Aptos" panose="020B0004020202020204" pitchFamily="34" charset="0"/>
              </a:rPr>
              <a:t>(VS Code recommended)</a:t>
            </a:r>
          </a:p>
        </p:txBody>
      </p:sp>
      <p:sp>
        <p:nvSpPr>
          <p:cNvPr id="17" name="TextBox 16">
            <a:hlinkClick r:id="rId2"/>
            <a:extLst>
              <a:ext uri="{FF2B5EF4-FFF2-40B4-BE49-F238E27FC236}">
                <a16:creationId xmlns:a16="http://schemas.microsoft.com/office/drawing/2014/main" id="{757AC02B-311D-9832-45CB-B7E6AF6837E9}"/>
              </a:ext>
            </a:extLst>
          </p:cNvPr>
          <p:cNvSpPr txBox="1"/>
          <p:nvPr/>
        </p:nvSpPr>
        <p:spPr>
          <a:xfrm>
            <a:off x="842721" y="4596957"/>
            <a:ext cx="2325279" cy="5944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GB" sz="1400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https://</a:t>
            </a:r>
            <a:r>
              <a:rPr lang="en-GB" sz="1400" err="1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www.oxfordsemantic.tech</a:t>
            </a:r>
            <a:r>
              <a:rPr lang="en-GB" sz="1400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/free-trial</a:t>
            </a:r>
            <a:endParaRPr lang="en-US" sz="1400">
              <a:solidFill>
                <a:schemeClr val="accent4"/>
              </a:solidFill>
              <a:latin typeface="Aptos" panose="020B0004020202020204" pitchFamily="34" charset="0"/>
              <a:cs typeface="Calibri"/>
            </a:endParaRPr>
          </a:p>
        </p:txBody>
      </p:sp>
      <p:sp>
        <p:nvSpPr>
          <p:cNvPr id="18" name="TextBox 17">
            <a:hlinkClick r:id="rId2"/>
            <a:extLst>
              <a:ext uri="{FF2B5EF4-FFF2-40B4-BE49-F238E27FC236}">
                <a16:creationId xmlns:a16="http://schemas.microsoft.com/office/drawing/2014/main" id="{7B00319A-E669-B86C-271F-15C7BE0DE22A}"/>
              </a:ext>
            </a:extLst>
          </p:cNvPr>
          <p:cNvSpPr txBox="1"/>
          <p:nvPr/>
        </p:nvSpPr>
        <p:spPr>
          <a:xfrm>
            <a:off x="3559613" y="4596957"/>
            <a:ext cx="2325279" cy="5944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GB" sz="1400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https://</a:t>
            </a:r>
            <a:r>
              <a:rPr lang="en-GB" sz="1400" err="1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www.oxfordsemantic.tech</a:t>
            </a:r>
            <a:r>
              <a:rPr lang="en-GB" sz="1400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/downloads</a:t>
            </a:r>
            <a:endParaRPr lang="en-US" sz="1400">
              <a:solidFill>
                <a:schemeClr val="accent4"/>
              </a:solidFill>
              <a:latin typeface="Aptos" panose="020B0004020202020204" pitchFamily="34" charset="0"/>
              <a:cs typeface="Calibri"/>
            </a:endParaRPr>
          </a:p>
        </p:txBody>
      </p:sp>
      <p:sp>
        <p:nvSpPr>
          <p:cNvPr id="19" name="TextBox 18">
            <a:hlinkClick r:id="rId2"/>
            <a:extLst>
              <a:ext uri="{FF2B5EF4-FFF2-40B4-BE49-F238E27FC236}">
                <a16:creationId xmlns:a16="http://schemas.microsoft.com/office/drawing/2014/main" id="{C858149B-FFD1-912C-B7FB-11FBECFD5255}"/>
              </a:ext>
            </a:extLst>
          </p:cNvPr>
          <p:cNvSpPr txBox="1"/>
          <p:nvPr/>
        </p:nvSpPr>
        <p:spPr>
          <a:xfrm>
            <a:off x="6286212" y="4924386"/>
            <a:ext cx="2325279" cy="5944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GB" sz="1400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https://</a:t>
            </a:r>
            <a:r>
              <a:rPr lang="en-GB" sz="1400" err="1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github.com</a:t>
            </a:r>
            <a:r>
              <a:rPr lang="en-GB" sz="1400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/</a:t>
            </a:r>
            <a:r>
              <a:rPr lang="en-GB" sz="1400" err="1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OxfordSemantic</a:t>
            </a:r>
            <a:r>
              <a:rPr lang="en-GB" sz="1400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/</a:t>
            </a:r>
            <a:r>
              <a:rPr lang="en-GB" sz="1400" err="1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RDFoxWorkshop</a:t>
            </a:r>
            <a:endParaRPr lang="en-US" sz="1400">
              <a:solidFill>
                <a:schemeClr val="accent4"/>
              </a:solidFill>
              <a:latin typeface="Aptos" panose="020B0004020202020204" pitchFamily="34" charset="0"/>
              <a:cs typeface="Calibri"/>
            </a:endParaRPr>
          </a:p>
        </p:txBody>
      </p:sp>
      <p:sp>
        <p:nvSpPr>
          <p:cNvPr id="20" name="TextBox 19">
            <a:hlinkClick r:id="rId2"/>
            <a:extLst>
              <a:ext uri="{FF2B5EF4-FFF2-40B4-BE49-F238E27FC236}">
                <a16:creationId xmlns:a16="http://schemas.microsoft.com/office/drawing/2014/main" id="{40162F34-57F2-DBEC-C1C0-219E8FFCA946}"/>
              </a:ext>
            </a:extLst>
          </p:cNvPr>
          <p:cNvSpPr txBox="1"/>
          <p:nvPr/>
        </p:nvSpPr>
        <p:spPr>
          <a:xfrm>
            <a:off x="9009279" y="4896250"/>
            <a:ext cx="2620931" cy="3359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GB" sz="1400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https://</a:t>
            </a:r>
            <a:r>
              <a:rPr lang="en-GB" sz="1400" err="1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code.visualstudio.com</a:t>
            </a:r>
            <a:endParaRPr lang="en-US" sz="1400">
              <a:solidFill>
                <a:schemeClr val="accent4"/>
              </a:solidFill>
              <a:latin typeface="Aptos" panose="020B0004020202020204" pitchFamily="34" charset="0"/>
              <a:cs typeface="Calibri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6AE6B999-ADF3-B380-ACC4-8F7C9F110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2000" y="1885884"/>
            <a:ext cx="1332000" cy="1332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44C9D92-0EA2-E0BC-172C-C19ACA5D6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2851" y="1930745"/>
            <a:ext cx="1332000" cy="1332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1A41F61-10EE-8885-A510-657E6BA728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3279" y="1930745"/>
            <a:ext cx="1332000" cy="1332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DC0EA68-4155-B7E3-C788-D38335A020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52423" y="1885884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17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33E79A-141A-FDCA-4154-E94F0CE101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1F856E-E612-6748-F2AD-C4C507B04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99" y="1361531"/>
            <a:ext cx="4788877" cy="701731"/>
          </a:xfrm>
        </p:spPr>
        <p:txBody>
          <a:bodyPr/>
          <a:lstStyle/>
          <a:p>
            <a:r>
              <a:rPr lang="en-US"/>
              <a:t>Setting up </a:t>
            </a:r>
            <a:r>
              <a:rPr lang="en-US" err="1"/>
              <a:t>RDFox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2963A-E7D7-FA94-33AD-780F16639E72}"/>
              </a:ext>
            </a:extLst>
          </p:cNvPr>
          <p:cNvSpPr txBox="1"/>
          <p:nvPr/>
        </p:nvSpPr>
        <p:spPr>
          <a:xfrm>
            <a:off x="824505" y="2166518"/>
            <a:ext cx="649069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98900" indent="-198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  <a:cs typeface="Calibri"/>
              </a:rPr>
              <a:t>Start </a:t>
            </a:r>
            <a:r>
              <a:rPr lang="en-US" err="1">
                <a:solidFill>
                  <a:schemeClr val="bg2"/>
                </a:solidFill>
                <a:cs typeface="Calibri"/>
              </a:rPr>
              <a:t>RDFox</a:t>
            </a:r>
            <a:endParaRPr lang="en-US">
              <a:solidFill>
                <a:schemeClr val="bg2"/>
              </a:solidFill>
              <a:cs typeface="Calibri"/>
            </a:endParaRPr>
          </a:p>
          <a:p>
            <a:pPr marL="198900" indent="-198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  <a:cs typeface="Calibri"/>
              </a:rPr>
              <a:t>Create a data store</a:t>
            </a:r>
          </a:p>
          <a:p>
            <a:pPr marL="198900" indent="-198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  <a:cs typeface="Calibri"/>
              </a:rPr>
              <a:t>Load the data</a:t>
            </a:r>
            <a:endParaRPr lang="en-US">
              <a:solidFill>
                <a:schemeClr val="bg2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D0AB988-B01F-58E2-355E-CFF09DB06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7307" y="661727"/>
            <a:ext cx="6281042" cy="50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E92E3F-E1E7-7A72-299A-3AD9261437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523483-C36D-7F42-4021-182F176836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5D296F0-2524-B2F1-3BEF-0CD0EA291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your files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00535B20-D0C4-E5F9-3FD8-6A2D12FEF78C}"/>
              </a:ext>
            </a:extLst>
          </p:cNvPr>
          <p:cNvSpPr txBox="1">
            <a:spLocks/>
          </p:cNvSpPr>
          <p:nvPr/>
        </p:nvSpPr>
        <p:spPr>
          <a:xfrm>
            <a:off x="827138" y="5211099"/>
            <a:ext cx="6081662" cy="9828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100"/>
              </a:lnSpc>
              <a:buNone/>
            </a:pPr>
            <a:r>
              <a:rPr lang="en-US" sz="1800" b="1">
                <a:solidFill>
                  <a:schemeClr val="accent5"/>
                </a:solidFill>
                <a:latin typeface="Aptos SemiBold" panose="020B0004020202020204" pitchFamily="34" charset="0"/>
              </a:rPr>
              <a:t>Without this setup you will need to use different file paths in the commands we provide.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3C36028A-D2A9-4A7A-7C98-275747CD2F60}"/>
              </a:ext>
            </a:extLst>
          </p:cNvPr>
          <p:cNvSpPr txBox="1">
            <a:spLocks/>
          </p:cNvSpPr>
          <p:nvPr/>
        </p:nvSpPr>
        <p:spPr>
          <a:xfrm>
            <a:off x="7613543" y="1737500"/>
            <a:ext cx="3994257" cy="811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Make sure to put your </a:t>
            </a:r>
            <a:r>
              <a:rPr lang="en-US" b="1" dirty="0" err="1"/>
              <a:t>RDFox</a:t>
            </a:r>
            <a:r>
              <a:rPr lang="en-US" b="1" dirty="0"/>
              <a:t> folder </a:t>
            </a:r>
            <a:r>
              <a:rPr lang="en-US" dirty="0"/>
              <a:t>INSIDE the </a:t>
            </a:r>
            <a:r>
              <a:rPr lang="en-US" b="1" dirty="0" err="1"/>
              <a:t>RDFox</a:t>
            </a:r>
            <a:r>
              <a:rPr lang="en-US" b="1" dirty="0"/>
              <a:t> Workshop folder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0D97F0B4-6BD5-1015-C551-5510F929BD57}"/>
              </a:ext>
            </a:extLst>
          </p:cNvPr>
          <p:cNvSpPr txBox="1">
            <a:spLocks/>
          </p:cNvSpPr>
          <p:nvPr/>
        </p:nvSpPr>
        <p:spPr>
          <a:xfrm>
            <a:off x="7617835" y="3996786"/>
            <a:ext cx="3858627" cy="811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Then drop your </a:t>
            </a:r>
            <a:r>
              <a:rPr lang="en-US" b="1" err="1"/>
              <a:t>RDFox</a:t>
            </a:r>
            <a:r>
              <a:rPr lang="en-US" b="1"/>
              <a:t> license </a:t>
            </a:r>
            <a:r>
              <a:rPr lang="en-US"/>
              <a:t>INSIDE the </a:t>
            </a:r>
            <a:r>
              <a:rPr lang="en-US" b="1" err="1"/>
              <a:t>RDFox</a:t>
            </a:r>
            <a:r>
              <a:rPr lang="en-US" b="1"/>
              <a:t> folder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B4064D95-2803-BA2F-A595-E9EE4DAA2094}"/>
              </a:ext>
            </a:extLst>
          </p:cNvPr>
          <p:cNvSpPr txBox="1">
            <a:spLocks/>
          </p:cNvSpPr>
          <p:nvPr/>
        </p:nvSpPr>
        <p:spPr>
          <a:xfrm>
            <a:off x="7217991" y="1737500"/>
            <a:ext cx="529009" cy="4458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chemeClr val="tx2"/>
                </a:solidFill>
                <a:latin typeface="Aptos" panose="020B0004020202020204" pitchFamily="34" charset="0"/>
              </a:rPr>
              <a:t>1. </a:t>
            </a:r>
            <a:endParaRPr lang="en-US" b="0">
              <a:latin typeface="Aptos" panose="020B0004020202020204" pitchFamily="34" charset="0"/>
            </a:endParaRP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290386F8-884A-009B-5E44-073179067072}"/>
              </a:ext>
            </a:extLst>
          </p:cNvPr>
          <p:cNvSpPr txBox="1">
            <a:spLocks/>
          </p:cNvSpPr>
          <p:nvPr/>
        </p:nvSpPr>
        <p:spPr>
          <a:xfrm>
            <a:off x="7217991" y="3996786"/>
            <a:ext cx="529009" cy="4458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chemeClr val="tx2"/>
                </a:solidFill>
                <a:latin typeface="Aptos" panose="020B0004020202020204" pitchFamily="34" charset="0"/>
              </a:rPr>
              <a:t>2. </a:t>
            </a:r>
            <a:endParaRPr lang="en-US" b="0">
              <a:latin typeface="Aptos" panose="020B0004020202020204" pitchFamily="34" charset="0"/>
            </a:endParaRPr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AB4A35B1-A146-A7E5-E8D5-712AE261A561}"/>
              </a:ext>
            </a:extLst>
          </p:cNvPr>
          <p:cNvSpPr/>
          <p:nvPr/>
        </p:nvSpPr>
        <p:spPr>
          <a:xfrm>
            <a:off x="2074621" y="3963715"/>
            <a:ext cx="972543" cy="160211"/>
          </a:xfrm>
          <a:prstGeom prst="roundRect">
            <a:avLst>
              <a:gd name="adj" fmla="val 26167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9EB9DA8D-6777-E95C-1E83-458DCAB2664F}"/>
              </a:ext>
            </a:extLst>
          </p:cNvPr>
          <p:cNvSpPr/>
          <p:nvPr/>
        </p:nvSpPr>
        <p:spPr>
          <a:xfrm>
            <a:off x="1912857" y="3152039"/>
            <a:ext cx="1424703" cy="160211"/>
          </a:xfrm>
          <a:prstGeom prst="roundRect">
            <a:avLst>
              <a:gd name="adj" fmla="val 26167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18">
            <a:extLst>
              <a:ext uri="{FF2B5EF4-FFF2-40B4-BE49-F238E27FC236}">
                <a16:creationId xmlns:a16="http://schemas.microsoft.com/office/drawing/2014/main" id="{24E67F6B-80CF-667D-CCAA-2AE75F6FD285}"/>
              </a:ext>
            </a:extLst>
          </p:cNvPr>
          <p:cNvSpPr/>
          <p:nvPr/>
        </p:nvSpPr>
        <p:spPr>
          <a:xfrm>
            <a:off x="2426745" y="1848703"/>
            <a:ext cx="1194034" cy="200743"/>
          </a:xfrm>
          <a:prstGeom prst="roundRect">
            <a:avLst>
              <a:gd name="adj" fmla="val 26167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E06250-ABD8-81D5-8972-E31274C6EF2B}"/>
              </a:ext>
            </a:extLst>
          </p:cNvPr>
          <p:cNvSpPr txBox="1">
            <a:spLocks/>
          </p:cNvSpPr>
          <p:nvPr/>
        </p:nvSpPr>
        <p:spPr>
          <a:xfrm>
            <a:off x="7613543" y="2937589"/>
            <a:ext cx="4179858" cy="9828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100"/>
              </a:lnSpc>
              <a:buNone/>
            </a:pPr>
            <a:r>
              <a:rPr lang="en-US" sz="1800" b="1" dirty="0">
                <a:solidFill>
                  <a:schemeClr val="accent5"/>
                </a:solidFill>
                <a:latin typeface="Aptos SemiBold" panose="020B0004020202020204" pitchFamily="34" charset="0"/>
              </a:rPr>
              <a:t>Your workshop folder will be called ‘</a:t>
            </a:r>
            <a:r>
              <a:rPr lang="en-US" sz="1800" b="1" dirty="0" err="1">
                <a:solidFill>
                  <a:schemeClr val="accent5"/>
                </a:solidFill>
                <a:latin typeface="Aptos SemiBold" panose="020B0004020202020204" pitchFamily="34" charset="0"/>
              </a:rPr>
              <a:t>RDFoxWorkshop</a:t>
            </a:r>
            <a:r>
              <a:rPr lang="en-US" sz="1800" b="1" dirty="0">
                <a:solidFill>
                  <a:schemeClr val="accent5"/>
                </a:solidFill>
                <a:latin typeface="Aptos SemiBold" panose="020B0004020202020204" pitchFamily="34" charset="0"/>
              </a:rPr>
              <a:t>’ if you cloned it (rather than downloading it)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1721F-A9F1-F915-EEC1-D4346840353F}"/>
              </a:ext>
            </a:extLst>
          </p:cNvPr>
          <p:cNvSpPr txBox="1"/>
          <p:nvPr/>
        </p:nvSpPr>
        <p:spPr>
          <a:xfrm>
            <a:off x="10688185" y="38089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1E4C10-4EED-8C78-D97D-D696E0C51EB7}"/>
              </a:ext>
            </a:extLst>
          </p:cNvPr>
          <p:cNvGrpSpPr/>
          <p:nvPr/>
        </p:nvGrpSpPr>
        <p:grpSpPr>
          <a:xfrm>
            <a:off x="838200" y="1810591"/>
            <a:ext cx="6081662" cy="3340152"/>
            <a:chOff x="838200" y="1810591"/>
            <a:chExt cx="6081662" cy="3340152"/>
          </a:xfrm>
        </p:grpSpPr>
        <p:pic>
          <p:nvPicPr>
            <p:cNvPr id="18" name="Picture 1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BCB8EB8-6433-6DD3-C78A-60C8E1275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10591"/>
              <a:ext cx="6081662" cy="3340152"/>
            </a:xfrm>
            <a:prstGeom prst="rect">
              <a:avLst/>
            </a:prstGeom>
          </p:spPr>
        </p:pic>
        <p:pic>
          <p:nvPicPr>
            <p:cNvPr id="21" name="Picture 2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1F0C455-6119-37C4-F899-F30A1C08B0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75" t="94365" b="1500"/>
            <a:stretch/>
          </p:blipFill>
          <p:spPr>
            <a:xfrm>
              <a:off x="5072062" y="4973752"/>
              <a:ext cx="1062037" cy="138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9219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195CFE83-5815-9A41-174F-9CDB15A96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18" y="1937801"/>
            <a:ext cx="2230947" cy="2459372"/>
          </a:xfrm>
          <a:prstGeom prst="rect">
            <a:avLst/>
          </a:prstGeom>
        </p:spPr>
      </p:pic>
      <p:pic>
        <p:nvPicPr>
          <p:cNvPr id="26" name="Picture 2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02289D6-7474-EDAC-C980-C542F39C8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824" y="1941998"/>
            <a:ext cx="2203648" cy="78267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144469-D9B2-D88E-9590-CD44B1F70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© Oxford Semantic Technologies Limited 2024</a:t>
            </a:r>
            <a:endParaRPr lang="en-US" dirty="0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DD92B-6005-332D-BCA3-3B21B72AC5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27824" y="6043272"/>
            <a:ext cx="2743200" cy="365125"/>
          </a:xfrm>
        </p:spPr>
        <p:txBody>
          <a:bodyPr/>
          <a:lstStyle/>
          <a:p>
            <a:fld id="{90EA4B92-3EAC-0846-B84E-A6A119B2722B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50D0D6-8CE5-B031-69E6-E5B6DEEE6078}"/>
              </a:ext>
            </a:extLst>
          </p:cNvPr>
          <p:cNvCxnSpPr>
            <a:cxnSpLocks/>
          </p:cNvCxnSpPr>
          <p:nvPr/>
        </p:nvCxnSpPr>
        <p:spPr>
          <a:xfrm>
            <a:off x="755165" y="1844824"/>
            <a:ext cx="10598635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8612301-189E-17C8-7085-E04883CE1E2C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9647552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002147"/>
                </a:solidFill>
              </a:rPr>
              <a:t>Opening the terminal in VS Code</a:t>
            </a:r>
            <a:endParaRPr lang="en-US" sz="4000" dirty="0">
              <a:ea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FD37D-2C68-2032-C861-7A5A67684FE4}"/>
              </a:ext>
            </a:extLst>
          </p:cNvPr>
          <p:cNvSpPr txBox="1"/>
          <p:nvPr/>
        </p:nvSpPr>
        <p:spPr>
          <a:xfrm>
            <a:off x="1408920" y="1349500"/>
            <a:ext cx="77858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Open VS Code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2654E-DD91-F0ED-6711-466417E85787}"/>
              </a:ext>
            </a:extLst>
          </p:cNvPr>
          <p:cNvSpPr txBox="1"/>
          <p:nvPr/>
        </p:nvSpPr>
        <p:spPr>
          <a:xfrm>
            <a:off x="1408920" y="1963839"/>
            <a:ext cx="449531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Open the workshop folder with</a:t>
            </a:r>
          </a:p>
          <a:p>
            <a:r>
              <a:rPr lang="en-GB" sz="2000" b="1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File &gt; Open Folder</a:t>
            </a:r>
            <a:endParaRPr lang="en-US" sz="2000" b="1" dirty="0">
              <a:latin typeface="Aptos" panose="020B0004020202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8497BD-5CA8-9E6E-FEA5-9F496EF840DA}"/>
              </a:ext>
            </a:extLst>
          </p:cNvPr>
          <p:cNvCxnSpPr>
            <a:cxnSpLocks/>
          </p:cNvCxnSpPr>
          <p:nvPr/>
        </p:nvCxnSpPr>
        <p:spPr>
          <a:xfrm>
            <a:off x="755165" y="4488008"/>
            <a:ext cx="10598635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454759D-5E34-EB77-1492-11435A073675}"/>
              </a:ext>
            </a:extLst>
          </p:cNvPr>
          <p:cNvSpPr txBox="1"/>
          <p:nvPr/>
        </p:nvSpPr>
        <p:spPr>
          <a:xfrm>
            <a:off x="1408920" y="4582339"/>
            <a:ext cx="369090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Open a new terminal with</a:t>
            </a:r>
          </a:p>
          <a:p>
            <a:r>
              <a:rPr lang="en-GB" sz="2000" b="1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Terminal &gt; New Terminal</a:t>
            </a:r>
            <a:endParaRPr lang="en-US" sz="2000" dirty="0">
              <a:latin typeface="Aptos" panose="020B0004020202020204" pitchFamily="34" charset="0"/>
            </a:endParaRPr>
          </a:p>
        </p:txBody>
      </p:sp>
      <p:pic>
        <p:nvPicPr>
          <p:cNvPr id="43" name="Graphic 42" descr="Badge 1 with solid fill">
            <a:extLst>
              <a:ext uri="{FF2B5EF4-FFF2-40B4-BE49-F238E27FC236}">
                <a16:creationId xmlns:a16="http://schemas.microsoft.com/office/drawing/2014/main" id="{A43AE081-DEAB-67CE-4A32-1FA1DE54E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6027" y="1369555"/>
            <a:ext cx="360000" cy="360000"/>
          </a:xfrm>
          <a:prstGeom prst="rect">
            <a:avLst/>
          </a:prstGeom>
        </p:spPr>
      </p:pic>
      <p:pic>
        <p:nvPicPr>
          <p:cNvPr id="44" name="Graphic 43" descr="Badge with solid fill">
            <a:extLst>
              <a:ext uri="{FF2B5EF4-FFF2-40B4-BE49-F238E27FC236}">
                <a16:creationId xmlns:a16="http://schemas.microsoft.com/office/drawing/2014/main" id="{3AE53BCE-C218-22D6-A888-EE90C10144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720" y="1981292"/>
            <a:ext cx="360000" cy="360000"/>
          </a:xfrm>
          <a:prstGeom prst="rect">
            <a:avLst/>
          </a:prstGeom>
        </p:spPr>
      </p:pic>
      <p:pic>
        <p:nvPicPr>
          <p:cNvPr id="45" name="Graphic 44" descr="Badge 3 with solid fill">
            <a:extLst>
              <a:ext uri="{FF2B5EF4-FFF2-40B4-BE49-F238E27FC236}">
                <a16:creationId xmlns:a16="http://schemas.microsoft.com/office/drawing/2014/main" id="{5DDE5D5F-C448-9D38-5706-7988C28744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720" y="4595709"/>
            <a:ext cx="360000" cy="36000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BC158FA-A164-4F9E-8ABF-287ABA3DB4DA}"/>
              </a:ext>
            </a:extLst>
          </p:cNvPr>
          <p:cNvSpPr txBox="1">
            <a:spLocks/>
          </p:cNvSpPr>
          <p:nvPr/>
        </p:nvSpPr>
        <p:spPr>
          <a:xfrm>
            <a:off x="1360528" y="2671725"/>
            <a:ext cx="4279295" cy="5658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100"/>
              </a:lnSpc>
              <a:buNone/>
            </a:pPr>
            <a:r>
              <a:rPr lang="en-US" sz="2000" dirty="0">
                <a:solidFill>
                  <a:srgbClr val="002147"/>
                </a:solidFill>
                <a:cs typeface="Calibri"/>
              </a:rPr>
              <a:t>Select the folder directly containing the ‘data’, ‘rules’, ‘queries’ folders etc.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BA9FA2-CC06-2FA2-FCB1-3A3676E1A6FE}"/>
              </a:ext>
            </a:extLst>
          </p:cNvPr>
          <p:cNvGrpSpPr>
            <a:grpSpLocks noChangeAspect="1"/>
          </p:cNvGrpSpPr>
          <p:nvPr/>
        </p:nvGrpSpPr>
        <p:grpSpPr>
          <a:xfrm>
            <a:off x="7420730" y="4963405"/>
            <a:ext cx="3528000" cy="449259"/>
            <a:chOff x="1408920" y="4636522"/>
            <a:chExt cx="4337456" cy="552328"/>
          </a:xfrm>
        </p:grpSpPr>
        <p:pic>
          <p:nvPicPr>
            <p:cNvPr id="16" name="Picture 15" descr="A black screen with white text&#10;&#10;Description automatically generated">
              <a:extLst>
                <a:ext uri="{FF2B5EF4-FFF2-40B4-BE49-F238E27FC236}">
                  <a16:creationId xmlns:a16="http://schemas.microsoft.com/office/drawing/2014/main" id="{679F72E4-FE13-CA96-3883-58DB24DCA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090"/>
            <a:stretch/>
          </p:blipFill>
          <p:spPr>
            <a:xfrm>
              <a:off x="1408920" y="4636522"/>
              <a:ext cx="4337456" cy="449486"/>
            </a:xfrm>
            <a:prstGeom prst="rect">
              <a:avLst/>
            </a:prstGeom>
          </p:spPr>
        </p:pic>
        <p:pic>
          <p:nvPicPr>
            <p:cNvPr id="15" name="Picture 14" descr="A black screen with white text&#10;&#10;Description automatically generated">
              <a:extLst>
                <a:ext uri="{FF2B5EF4-FFF2-40B4-BE49-F238E27FC236}">
                  <a16:creationId xmlns:a16="http://schemas.microsoft.com/office/drawing/2014/main" id="{B5081127-DA0C-2E9D-49DF-03506FD0C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952"/>
            <a:stretch/>
          </p:blipFill>
          <p:spPr>
            <a:xfrm>
              <a:off x="1408920" y="4968022"/>
              <a:ext cx="4337456" cy="220828"/>
            </a:xfrm>
            <a:prstGeom prst="rect">
              <a:avLst/>
            </a:prstGeom>
          </p:spPr>
        </p:pic>
      </p:grpSp>
      <p:pic>
        <p:nvPicPr>
          <p:cNvPr id="49" name="Picture 48" descr="A screenshot of a computer&#10;&#10;Description automatically generated">
            <a:extLst>
              <a:ext uri="{FF2B5EF4-FFF2-40B4-BE49-F238E27FC236}">
                <a16:creationId xmlns:a16="http://schemas.microsoft.com/office/drawing/2014/main" id="{BAB03E11-9BB1-6E00-436B-30197A9C159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"/>
          <a:stretch/>
        </p:blipFill>
        <p:spPr>
          <a:xfrm>
            <a:off x="1479214" y="3273723"/>
            <a:ext cx="2929324" cy="1112022"/>
          </a:xfrm>
          <a:prstGeom prst="rect">
            <a:avLst/>
          </a:prstGeom>
        </p:spPr>
      </p:pic>
      <p:pic>
        <p:nvPicPr>
          <p:cNvPr id="53" name="Picture 52" descr="A blue and black text on a blue and black background&#10;&#10;Description automatically generated">
            <a:extLst>
              <a:ext uri="{FF2B5EF4-FFF2-40B4-BE49-F238E27FC236}">
                <a16:creationId xmlns:a16="http://schemas.microsoft.com/office/drawing/2014/main" id="{4155D46B-F2C4-9F1F-8FE4-13089BEFFA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10" y="5285957"/>
            <a:ext cx="2326806" cy="677205"/>
          </a:xfrm>
          <a:prstGeom prst="rect">
            <a:avLst/>
          </a:prstGeom>
        </p:spPr>
      </p:pic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4F026E4A-A91C-8440-4CCD-BD5EB18F1FC6}"/>
              </a:ext>
            </a:extLst>
          </p:cNvPr>
          <p:cNvSpPr/>
          <p:nvPr/>
        </p:nvSpPr>
        <p:spPr>
          <a:xfrm>
            <a:off x="6676286" y="2007800"/>
            <a:ext cx="1843287" cy="539646"/>
          </a:xfrm>
          <a:prstGeom prst="roundRect">
            <a:avLst>
              <a:gd name="adj" fmla="val 6477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9F4CB9E1-CB21-E1B9-15B9-8AD0D88367FE}"/>
              </a:ext>
            </a:extLst>
          </p:cNvPr>
          <p:cNvSpPr txBox="1">
            <a:spLocks/>
          </p:cNvSpPr>
          <p:nvPr/>
        </p:nvSpPr>
        <p:spPr>
          <a:xfrm>
            <a:off x="8564409" y="2744873"/>
            <a:ext cx="2384321" cy="10276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  <a:latin typeface="Aptos SemiBold" panose="020B0004020202020204" pitchFamily="34" charset="0"/>
              </a:rPr>
              <a:t>If the folder name appears twice, repeat step 2 and open the inner-most folder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BE400C-6F29-B58B-3B0B-DA1B6941787E}"/>
              </a:ext>
            </a:extLst>
          </p:cNvPr>
          <p:cNvSpPr txBox="1"/>
          <p:nvPr/>
        </p:nvSpPr>
        <p:spPr>
          <a:xfrm>
            <a:off x="7420730" y="5443771"/>
            <a:ext cx="336464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› E.g. Windows (PowerShell)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9EC2FB-A5C1-DB22-E2DA-9765E4791437}"/>
              </a:ext>
            </a:extLst>
          </p:cNvPr>
          <p:cNvSpPr txBox="1"/>
          <p:nvPr/>
        </p:nvSpPr>
        <p:spPr>
          <a:xfrm>
            <a:off x="7420729" y="4589690"/>
            <a:ext cx="266583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› E.g. MacOS (</a:t>
            </a:r>
            <a:r>
              <a:rPr lang="en-GB" sz="2000" dirty="0" err="1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zsh</a:t>
            </a:r>
            <a:r>
              <a:rPr lang="en-GB" sz="2000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)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22" name="&quot;No&quot; Symbol 21">
            <a:extLst>
              <a:ext uri="{FF2B5EF4-FFF2-40B4-BE49-F238E27FC236}">
                <a16:creationId xmlns:a16="http://schemas.microsoft.com/office/drawing/2014/main" id="{EEC2E6D6-ACFB-3D20-2C7D-6590EAD9802E}"/>
              </a:ext>
            </a:extLst>
          </p:cNvPr>
          <p:cNvSpPr/>
          <p:nvPr/>
        </p:nvSpPr>
        <p:spPr>
          <a:xfrm>
            <a:off x="10292057" y="2234204"/>
            <a:ext cx="180000" cy="18000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D88399AB-40D4-FB51-2297-A2A717D5F165}"/>
              </a:ext>
            </a:extLst>
          </p:cNvPr>
          <p:cNvSpPr txBox="1">
            <a:spLocks/>
          </p:cNvSpPr>
          <p:nvPr/>
        </p:nvSpPr>
        <p:spPr>
          <a:xfrm>
            <a:off x="7349844" y="6255410"/>
            <a:ext cx="3364646" cy="3059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  <a:latin typeface="Aptos SemiBold" panose="020B0004020202020204" pitchFamily="34" charset="0"/>
              </a:rPr>
              <a:t>This path is unique to you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514E468-F617-CD4E-C01D-BE7BB10DFD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99" y="5824193"/>
            <a:ext cx="3528001" cy="42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84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144469-D9B2-D88E-9590-CD44B1F70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© Oxford Semantic Technologies Limited 2024</a:t>
            </a:r>
            <a:endParaRPr lang="en-US" dirty="0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DD92B-6005-332D-BCA3-3B21B72AC5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612301-189E-17C8-7085-E04883CE1E2C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9647552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002147"/>
                </a:solidFill>
              </a:rPr>
              <a:t>Starting </a:t>
            </a:r>
            <a:r>
              <a:rPr lang="en-US" sz="4000" b="1" dirty="0" err="1">
                <a:solidFill>
                  <a:srgbClr val="002147"/>
                </a:solidFill>
              </a:rPr>
              <a:t>RDFox</a:t>
            </a:r>
            <a:endParaRPr lang="en-US" sz="4000" dirty="0">
              <a:ea typeface="Calibri Light"/>
              <a:cs typeface="Calibri 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F13E8D-DCF5-B7CF-F8A9-DAE43DE7099A}"/>
              </a:ext>
            </a:extLst>
          </p:cNvPr>
          <p:cNvSpPr txBox="1"/>
          <p:nvPr/>
        </p:nvSpPr>
        <p:spPr>
          <a:xfrm>
            <a:off x="1408920" y="5441419"/>
            <a:ext cx="77858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The </a:t>
            </a:r>
            <a:r>
              <a:rPr lang="en-GB" sz="2000" dirty="0" err="1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RDFox</a:t>
            </a:r>
            <a:r>
              <a:rPr lang="en-GB" sz="2000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 server should now be running!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54759D-5E34-EB77-1492-11435A073675}"/>
              </a:ext>
            </a:extLst>
          </p:cNvPr>
          <p:cNvSpPr txBox="1"/>
          <p:nvPr/>
        </p:nvSpPr>
        <p:spPr>
          <a:xfrm>
            <a:off x="1407516" y="1340097"/>
            <a:ext cx="9450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In the terminal, from the ‘</a:t>
            </a:r>
            <a:r>
              <a:rPr lang="en-GB" sz="2000" dirty="0" err="1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RDFox</a:t>
            </a:r>
            <a:r>
              <a:rPr lang="en-GB" sz="2000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 Workshop’ working directory,</a:t>
            </a:r>
          </a:p>
          <a:p>
            <a:r>
              <a:rPr lang="en-GB" sz="2000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run the relevant command for the version of </a:t>
            </a:r>
            <a:r>
              <a:rPr lang="en-GB" sz="2000" dirty="0" err="1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RDFox</a:t>
            </a:r>
            <a:r>
              <a:rPr lang="en-GB" sz="2000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 you downloaded: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1AD299-7D9E-54E4-FCC2-C36384DD42D0}"/>
              </a:ext>
            </a:extLst>
          </p:cNvPr>
          <p:cNvSpPr txBox="1"/>
          <p:nvPr/>
        </p:nvSpPr>
        <p:spPr>
          <a:xfrm>
            <a:off x="1407517" y="2550598"/>
            <a:ext cx="256098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› MacOS ARM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357346-713F-393C-B65F-75B73A28AB89}"/>
              </a:ext>
            </a:extLst>
          </p:cNvPr>
          <p:cNvSpPr txBox="1"/>
          <p:nvPr/>
        </p:nvSpPr>
        <p:spPr>
          <a:xfrm>
            <a:off x="1408919" y="4734155"/>
            <a:ext cx="28772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› Windows (PowerShell)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485CDA-7CB9-7B66-73ED-02D7B2EC43C7}"/>
              </a:ext>
            </a:extLst>
          </p:cNvPr>
          <p:cNvSpPr txBox="1"/>
          <p:nvPr/>
        </p:nvSpPr>
        <p:spPr>
          <a:xfrm>
            <a:off x="1407515" y="4191470"/>
            <a:ext cx="20744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› Windows (CMD)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00B7D2-2C7C-B2BB-E12E-C83FD00645C6}"/>
              </a:ext>
            </a:extLst>
          </p:cNvPr>
          <p:cNvSpPr txBox="1"/>
          <p:nvPr/>
        </p:nvSpPr>
        <p:spPr>
          <a:xfrm>
            <a:off x="4235807" y="2578122"/>
            <a:ext cx="5984937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dirty="0">
                <a:solidFill>
                  <a:srgbClr val="002147"/>
                </a:solidFill>
                <a:latin typeface="Courier New"/>
                <a:cs typeface="Courier New"/>
              </a:rPr>
              <a:t>./RDFox-macOS-arm64-7.2/</a:t>
            </a:r>
            <a:r>
              <a:rPr lang="en-GB" i="1" dirty="0" err="1">
                <a:solidFill>
                  <a:srgbClr val="002147"/>
                </a:solidFill>
                <a:latin typeface="Courier New"/>
                <a:cs typeface="Courier New"/>
              </a:rPr>
              <a:t>RDFox</a:t>
            </a:r>
            <a:r>
              <a:rPr lang="en-GB" i="1" dirty="0">
                <a:solidFill>
                  <a:srgbClr val="002147"/>
                </a:solidFill>
                <a:latin typeface="Courier New"/>
                <a:cs typeface="Courier New"/>
              </a:rPr>
              <a:t> sandbox</a:t>
            </a:r>
            <a:endParaRPr lang="en-US" i="1" dirty="0">
              <a:latin typeface="Courier New"/>
              <a:cs typeface="Courier New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0D6071-C804-B1AB-319E-6A69B2F72733}"/>
              </a:ext>
            </a:extLst>
          </p:cNvPr>
          <p:cNvSpPr txBox="1"/>
          <p:nvPr/>
        </p:nvSpPr>
        <p:spPr>
          <a:xfrm>
            <a:off x="4235806" y="4744058"/>
            <a:ext cx="5981399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dirty="0">
                <a:solidFill>
                  <a:srgbClr val="002147"/>
                </a:solidFill>
                <a:latin typeface="Courier New"/>
                <a:cs typeface="Courier New"/>
              </a:rPr>
              <a:t>&amp; RDFox-win64-x86_64-7.2\</a:t>
            </a:r>
            <a:r>
              <a:rPr lang="en-GB" i="1" err="1">
                <a:solidFill>
                  <a:srgbClr val="002147"/>
                </a:solidFill>
                <a:latin typeface="Courier New"/>
                <a:cs typeface="Courier New"/>
              </a:rPr>
              <a:t>RDFox</a:t>
            </a:r>
            <a:r>
              <a:rPr lang="en-GB" i="1" dirty="0">
                <a:solidFill>
                  <a:srgbClr val="002147"/>
                </a:solidFill>
                <a:latin typeface="Courier New"/>
                <a:cs typeface="Courier New"/>
              </a:rPr>
              <a:t> sandbox</a:t>
            </a:r>
            <a:endParaRPr lang="en-US" i="1" dirty="0">
              <a:latin typeface="Courier New"/>
              <a:cs typeface="Courier New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285B92-0C65-39F9-FE5D-0180AB19B2A1}"/>
              </a:ext>
            </a:extLst>
          </p:cNvPr>
          <p:cNvSpPr txBox="1"/>
          <p:nvPr/>
        </p:nvSpPr>
        <p:spPr>
          <a:xfrm>
            <a:off x="4234402" y="4200613"/>
            <a:ext cx="5982803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dirty="0">
                <a:solidFill>
                  <a:srgbClr val="002147"/>
                </a:solidFill>
                <a:latin typeface="Courier New"/>
                <a:cs typeface="Courier New"/>
              </a:rPr>
              <a:t>RDFox-win64-x86_64-7.2</a:t>
            </a:r>
            <a:r>
              <a:rPr lang="en-GB" i="1">
                <a:solidFill>
                  <a:srgbClr val="002147"/>
                </a:solidFill>
                <a:latin typeface="Courier New"/>
                <a:cs typeface="Courier New"/>
              </a:rPr>
              <a:t>\RDFox.exe</a:t>
            </a:r>
            <a:r>
              <a:rPr lang="en-GB" i="1" dirty="0">
                <a:solidFill>
                  <a:srgbClr val="002147"/>
                </a:solidFill>
                <a:latin typeface="Courier New"/>
                <a:cs typeface="Courier New"/>
              </a:rPr>
              <a:t> sandbox</a:t>
            </a:r>
            <a:endParaRPr lang="en-US" i="1" dirty="0">
              <a:latin typeface="Courier New"/>
              <a:cs typeface="Courier New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077CA04-C4DC-170C-FD09-9A26C568C1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303" r="7701" b="5797"/>
          <a:stretch/>
        </p:blipFill>
        <p:spPr>
          <a:xfrm>
            <a:off x="1407516" y="5883103"/>
            <a:ext cx="9533979" cy="391505"/>
          </a:xfrm>
          <a:prstGeom prst="rect">
            <a:avLst/>
          </a:prstGeom>
        </p:spPr>
      </p:pic>
      <p:pic>
        <p:nvPicPr>
          <p:cNvPr id="43" name="Graphic 42" descr="Badge 1 with solid fill">
            <a:extLst>
              <a:ext uri="{FF2B5EF4-FFF2-40B4-BE49-F238E27FC236}">
                <a16:creationId xmlns:a16="http://schemas.microsoft.com/office/drawing/2014/main" id="{A43AE081-DEAB-67CE-4A32-1FA1DE54E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027" y="1369555"/>
            <a:ext cx="360000" cy="360000"/>
          </a:xfrm>
          <a:prstGeom prst="rect">
            <a:avLst/>
          </a:prstGeom>
        </p:spPr>
      </p:pic>
      <p:pic>
        <p:nvPicPr>
          <p:cNvPr id="44" name="Graphic 43" descr="Badge with solid fill">
            <a:extLst>
              <a:ext uri="{FF2B5EF4-FFF2-40B4-BE49-F238E27FC236}">
                <a16:creationId xmlns:a16="http://schemas.microsoft.com/office/drawing/2014/main" id="{3AE53BCE-C218-22D6-A888-EE90C10144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027" y="5461474"/>
            <a:ext cx="360000" cy="360000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F8DC486-2FFC-F7BC-DB00-5D62E286DA6E}"/>
              </a:ext>
            </a:extLst>
          </p:cNvPr>
          <p:cNvSpPr txBox="1">
            <a:spLocks/>
          </p:cNvSpPr>
          <p:nvPr/>
        </p:nvSpPr>
        <p:spPr>
          <a:xfrm>
            <a:off x="1407516" y="2037347"/>
            <a:ext cx="9771175" cy="3144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100"/>
              </a:lnSpc>
              <a:buNone/>
            </a:pPr>
            <a:r>
              <a:rPr lang="en-US" sz="1800" b="1" dirty="0">
                <a:solidFill>
                  <a:schemeClr val="accent5"/>
                </a:solidFill>
                <a:latin typeface="Aptos SemiBold" panose="020B0004020202020204" pitchFamily="34" charset="0"/>
              </a:rPr>
              <a:t>You will need to edit the command if you are not using </a:t>
            </a:r>
            <a:r>
              <a:rPr lang="en-US" sz="1800" b="1" dirty="0" err="1">
                <a:solidFill>
                  <a:schemeClr val="accent5"/>
                </a:solidFill>
                <a:latin typeface="Aptos SemiBold" panose="020B0004020202020204" pitchFamily="34" charset="0"/>
              </a:rPr>
              <a:t>RDFox</a:t>
            </a:r>
            <a:r>
              <a:rPr lang="en-US" sz="1800" b="1" dirty="0">
                <a:solidFill>
                  <a:schemeClr val="accent5"/>
                </a:solidFill>
                <a:latin typeface="Aptos SemiBold" panose="020B0004020202020204" pitchFamily="34" charset="0"/>
              </a:rPr>
              <a:t> v7.2 or are running on LINUX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420C9B-3A4B-5E63-7132-CF7912C7621F}"/>
              </a:ext>
            </a:extLst>
          </p:cNvPr>
          <p:cNvSpPr txBox="1">
            <a:spLocks/>
          </p:cNvSpPr>
          <p:nvPr/>
        </p:nvSpPr>
        <p:spPr>
          <a:xfrm>
            <a:off x="6564302" y="5484257"/>
            <a:ext cx="4433907" cy="3144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100"/>
              </a:lnSpc>
              <a:buNone/>
            </a:pPr>
            <a:r>
              <a:rPr lang="en-US" sz="1800" b="1" dirty="0">
                <a:solidFill>
                  <a:schemeClr val="accent5"/>
                </a:solidFill>
                <a:latin typeface="Aptos SemiBold" panose="020B0004020202020204" pitchFamily="34" charset="0"/>
              </a:rPr>
              <a:t>If not, see next slide for common fixes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95AFE-BCA2-A7EB-67DF-46F6543ACCFB}"/>
              </a:ext>
            </a:extLst>
          </p:cNvPr>
          <p:cNvSpPr txBox="1"/>
          <p:nvPr/>
        </p:nvSpPr>
        <p:spPr>
          <a:xfrm>
            <a:off x="4234402" y="3129727"/>
            <a:ext cx="5984937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dirty="0">
                <a:solidFill>
                  <a:srgbClr val="002147"/>
                </a:solidFill>
                <a:latin typeface="Courier New"/>
                <a:cs typeface="Courier New"/>
              </a:rPr>
              <a:t>./RDFox-macOS-x86_64-7.2/</a:t>
            </a:r>
            <a:r>
              <a:rPr lang="en-GB" i="1" dirty="0" err="1">
                <a:solidFill>
                  <a:srgbClr val="002147"/>
                </a:solidFill>
                <a:latin typeface="Courier New"/>
                <a:cs typeface="Courier New"/>
              </a:rPr>
              <a:t>RDFox</a:t>
            </a:r>
            <a:r>
              <a:rPr lang="en-GB" i="1" dirty="0">
                <a:solidFill>
                  <a:srgbClr val="002147"/>
                </a:solidFill>
                <a:latin typeface="Courier New"/>
                <a:cs typeface="Courier New"/>
              </a:rPr>
              <a:t> sandbox</a:t>
            </a:r>
            <a:endParaRPr lang="en-US" i="1" dirty="0">
              <a:latin typeface="Courier New"/>
              <a:cs typeface="Courier Ne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B4F02-BDAC-F2EA-2DC7-F0624E1E42FB}"/>
              </a:ext>
            </a:extLst>
          </p:cNvPr>
          <p:cNvSpPr txBox="1"/>
          <p:nvPr/>
        </p:nvSpPr>
        <p:spPr>
          <a:xfrm>
            <a:off x="1407517" y="3120151"/>
            <a:ext cx="256098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› MacOS INTEL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F4ED06E0-E512-2175-6F2C-E8F36AE0078A}"/>
              </a:ext>
            </a:extLst>
          </p:cNvPr>
          <p:cNvSpPr txBox="1">
            <a:spLocks/>
          </p:cNvSpPr>
          <p:nvPr/>
        </p:nvSpPr>
        <p:spPr>
          <a:xfrm>
            <a:off x="1407516" y="3760937"/>
            <a:ext cx="10402703" cy="3144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100"/>
              </a:lnSpc>
              <a:buNone/>
            </a:pPr>
            <a:r>
              <a:rPr lang="en-US" sz="1800" b="1" dirty="0">
                <a:solidFill>
                  <a:schemeClr val="accent5"/>
                </a:solidFill>
                <a:latin typeface="Aptos SemiBold" panose="020B0004020202020204" pitchFamily="34" charset="0"/>
              </a:rPr>
              <a:t>The Windows command depends on the shell used – shown right of the terminal window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8877644-ACCC-7460-E15C-39C72BAD6FCC}"/>
              </a:ext>
            </a:extLst>
          </p:cNvPr>
          <p:cNvGrpSpPr/>
          <p:nvPr/>
        </p:nvGrpSpPr>
        <p:grpSpPr>
          <a:xfrm>
            <a:off x="10376826" y="4181789"/>
            <a:ext cx="1372228" cy="907360"/>
            <a:chOff x="10376825" y="4050222"/>
            <a:chExt cx="1372229" cy="94140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1F7F196-6A4E-A4FB-3170-FC2B35BA0A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5" t="25372" r="23194" b="8891"/>
            <a:stretch/>
          </p:blipFill>
          <p:spPr bwMode="auto">
            <a:xfrm>
              <a:off x="10376825" y="4291014"/>
              <a:ext cx="1372228" cy="700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84E05DC-6DE0-1C0B-7A5E-B8B7AE78D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43" r="6476" b="65649"/>
            <a:stretch/>
          </p:blipFill>
          <p:spPr>
            <a:xfrm>
              <a:off x="10376826" y="4050222"/>
              <a:ext cx="1372228" cy="314434"/>
            </a:xfrm>
            <a:prstGeom prst="rect">
              <a:avLst/>
            </a:prstGeom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8050FD-BDED-5705-69FA-942C98AD152D}"/>
              </a:ext>
            </a:extLst>
          </p:cNvPr>
          <p:cNvCxnSpPr>
            <a:cxnSpLocks/>
          </p:cNvCxnSpPr>
          <p:nvPr/>
        </p:nvCxnSpPr>
        <p:spPr>
          <a:xfrm>
            <a:off x="755165" y="5362306"/>
            <a:ext cx="10598635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ent Arrow 10">
            <a:extLst>
              <a:ext uri="{FF2B5EF4-FFF2-40B4-BE49-F238E27FC236}">
                <a16:creationId xmlns:a16="http://schemas.microsoft.com/office/drawing/2014/main" id="{190A6FE8-8606-555B-10CD-BF4BB7E5E65F}"/>
              </a:ext>
            </a:extLst>
          </p:cNvPr>
          <p:cNvSpPr/>
          <p:nvPr/>
        </p:nvSpPr>
        <p:spPr>
          <a:xfrm rot="5400000">
            <a:off x="10608330" y="3849017"/>
            <a:ext cx="339631" cy="482133"/>
          </a:xfrm>
          <a:prstGeom prst="bentArrow">
            <a:avLst>
              <a:gd name="adj1" fmla="val 11907"/>
              <a:gd name="adj2" fmla="val 19060"/>
              <a:gd name="adj3" fmla="val 32356"/>
              <a:gd name="adj4" fmla="val 3506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BA569A-9C08-A0D5-6FAA-05B1816B6F4C}"/>
              </a:ext>
            </a:extLst>
          </p:cNvPr>
          <p:cNvSpPr/>
          <p:nvPr/>
        </p:nvSpPr>
        <p:spPr>
          <a:xfrm>
            <a:off x="10481025" y="3889489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92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187450C-274F-E252-25D4-83F328A39247}"/>
              </a:ext>
            </a:extLst>
          </p:cNvPr>
          <p:cNvSpPr txBox="1"/>
          <p:nvPr/>
        </p:nvSpPr>
        <p:spPr>
          <a:xfrm>
            <a:off x="1041573" y="3559457"/>
            <a:ext cx="6037457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dirty="0">
                <a:solidFill>
                  <a:srgbClr val="002147"/>
                </a:solidFill>
                <a:latin typeface="Courier New"/>
                <a:cs typeface="Courier New"/>
              </a:rPr>
              <a:t>The system cannot find the path specified.</a:t>
            </a:r>
            <a:endParaRPr lang="en-US" i="1" dirty="0">
              <a:latin typeface="Courier New"/>
              <a:cs typeface="Courier New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144469-D9B2-D88E-9590-CD44B1F70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DD92B-6005-332D-BCA3-3B21B72AC5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612301-189E-17C8-7085-E04883CE1E2C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9647552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002147"/>
                </a:solidFill>
              </a:rPr>
              <a:t>Common fixes</a:t>
            </a:r>
            <a:endParaRPr lang="en-US" sz="4000" dirty="0">
              <a:ea typeface="Calibri Light"/>
              <a:cs typeface="Calibri Light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8497BD-5CA8-9E6E-FEA5-9F496EF840DA}"/>
              </a:ext>
            </a:extLst>
          </p:cNvPr>
          <p:cNvCxnSpPr>
            <a:cxnSpLocks/>
          </p:cNvCxnSpPr>
          <p:nvPr/>
        </p:nvCxnSpPr>
        <p:spPr>
          <a:xfrm>
            <a:off x="755164" y="3071677"/>
            <a:ext cx="10598635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4A0EDE-7DE0-CC8E-2B80-D73B1BF3A718}"/>
              </a:ext>
            </a:extLst>
          </p:cNvPr>
          <p:cNvCxnSpPr>
            <a:cxnSpLocks/>
          </p:cNvCxnSpPr>
          <p:nvPr/>
        </p:nvCxnSpPr>
        <p:spPr>
          <a:xfrm>
            <a:off x="755165" y="4727371"/>
            <a:ext cx="10598635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DD61DC1-7707-0763-AF2D-5A2BF458FA48}"/>
              </a:ext>
            </a:extLst>
          </p:cNvPr>
          <p:cNvSpPr txBox="1"/>
          <p:nvPr/>
        </p:nvSpPr>
        <p:spPr>
          <a:xfrm>
            <a:off x="1030084" y="3141506"/>
            <a:ext cx="730025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Unzipping creates a nested folder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77D076-474D-DC74-435D-21F897D5106D}"/>
              </a:ext>
            </a:extLst>
          </p:cNvPr>
          <p:cNvSpPr txBox="1"/>
          <p:nvPr/>
        </p:nvSpPr>
        <p:spPr>
          <a:xfrm>
            <a:off x="1030084" y="4002967"/>
            <a:ext cx="98425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Problem: Unzipping a folder sometimes puts the contents in a folder of its own name</a:t>
            </a:r>
          </a:p>
          <a:p>
            <a:r>
              <a:rPr lang="en-GB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Fix: Use the inner ‘</a:t>
            </a:r>
            <a:r>
              <a:rPr lang="en-GB" dirty="0" err="1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RDFoxWorkshop</a:t>
            </a:r>
            <a:r>
              <a:rPr lang="en-GB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’ as the working directory (open VS code at the inner folder)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D0931-07CC-8D39-43FA-29A6BD155CD9}"/>
              </a:ext>
            </a:extLst>
          </p:cNvPr>
          <p:cNvSpPr txBox="1"/>
          <p:nvPr/>
        </p:nvSpPr>
        <p:spPr>
          <a:xfrm>
            <a:off x="8102251" y="3152987"/>
            <a:ext cx="3059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b="1" dirty="0">
                <a:solidFill>
                  <a:schemeClr val="accent5"/>
                </a:solidFill>
                <a:latin typeface="Aptos SemiBold" panose="020B0004020202020204" pitchFamily="34" charset="0"/>
              </a:rPr>
              <a:t>Predominantly Windows</a:t>
            </a:r>
            <a:endParaRPr lang="en-US" b="1" dirty="0">
              <a:solidFill>
                <a:schemeClr val="accent5"/>
              </a:solidFill>
              <a:latin typeface="Aptos SemiBold" panose="020B00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1BAB4D-C0A1-485E-7C5F-AB26608C15DD}"/>
              </a:ext>
            </a:extLst>
          </p:cNvPr>
          <p:cNvSpPr txBox="1"/>
          <p:nvPr/>
        </p:nvSpPr>
        <p:spPr>
          <a:xfrm>
            <a:off x="1030085" y="4821180"/>
            <a:ext cx="58842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000" b="1" dirty="0"/>
              <a:t>Check your folder structure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FF1856-1783-02D3-655C-54EDAF47742E}"/>
              </a:ext>
            </a:extLst>
          </p:cNvPr>
          <p:cNvSpPr txBox="1"/>
          <p:nvPr/>
        </p:nvSpPr>
        <p:spPr>
          <a:xfrm>
            <a:off x="1030084" y="5142212"/>
            <a:ext cx="98425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Ensure your folder structure follows </a:t>
            </a:r>
            <a:r>
              <a:rPr lang="en-GB" dirty="0" err="1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RDFoxWorkshop</a:t>
            </a:r>
            <a:r>
              <a:rPr lang="en-GB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 &gt; RDFox-macOS-arm64-7.2 &gt; </a:t>
            </a:r>
            <a:r>
              <a:rPr lang="en-GB" dirty="0" err="1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RDFox.lic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61D914-A180-DDC0-4448-6CB4237EDC6A}"/>
              </a:ext>
            </a:extLst>
          </p:cNvPr>
          <p:cNvSpPr txBox="1"/>
          <p:nvPr/>
        </p:nvSpPr>
        <p:spPr>
          <a:xfrm>
            <a:off x="1030085" y="5628473"/>
            <a:ext cx="58842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000" b="1" dirty="0"/>
              <a:t>Check your working directory and spelling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21DC4A-466C-D360-258E-73C111D7651E}"/>
              </a:ext>
            </a:extLst>
          </p:cNvPr>
          <p:cNvSpPr txBox="1"/>
          <p:nvPr/>
        </p:nvSpPr>
        <p:spPr>
          <a:xfrm>
            <a:off x="1030084" y="5949505"/>
            <a:ext cx="98425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Ensure your terminal is running from the </a:t>
            </a:r>
            <a:r>
              <a:rPr lang="en-GB" dirty="0" err="1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RDFoxWorkshop</a:t>
            </a:r>
            <a:r>
              <a:rPr lang="en-GB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 folder and your commands are correct</a:t>
            </a:r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DDFDD4-F9AF-9156-6A4D-9B1552525453}"/>
              </a:ext>
            </a:extLst>
          </p:cNvPr>
          <p:cNvCxnSpPr>
            <a:cxnSpLocks/>
          </p:cNvCxnSpPr>
          <p:nvPr/>
        </p:nvCxnSpPr>
        <p:spPr>
          <a:xfrm>
            <a:off x="747415" y="5601291"/>
            <a:ext cx="10598635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60C6F88-7531-55B9-CE3E-77E7F99F7260}"/>
              </a:ext>
            </a:extLst>
          </p:cNvPr>
          <p:cNvSpPr txBox="1"/>
          <p:nvPr/>
        </p:nvSpPr>
        <p:spPr>
          <a:xfrm>
            <a:off x="9758981" y="4824795"/>
            <a:ext cx="14029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b="1" dirty="0">
                <a:solidFill>
                  <a:schemeClr val="accent5"/>
                </a:solidFill>
                <a:latin typeface="Aptos SemiBold" panose="020B0004020202020204" pitchFamily="34" charset="0"/>
              </a:rPr>
              <a:t>All systems</a:t>
            </a:r>
            <a:endParaRPr lang="en-US" b="1" dirty="0">
              <a:solidFill>
                <a:schemeClr val="accent5"/>
              </a:solidFill>
              <a:latin typeface="Aptos SemiBold" panose="020B00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394A9A-E47B-5908-65E3-314276C90EF8}"/>
              </a:ext>
            </a:extLst>
          </p:cNvPr>
          <p:cNvSpPr txBox="1"/>
          <p:nvPr/>
        </p:nvSpPr>
        <p:spPr>
          <a:xfrm>
            <a:off x="9758981" y="5651611"/>
            <a:ext cx="14029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b="1" dirty="0">
                <a:solidFill>
                  <a:schemeClr val="accent5"/>
                </a:solidFill>
                <a:latin typeface="Aptos SemiBold" panose="020B0004020202020204" pitchFamily="34" charset="0"/>
              </a:rPr>
              <a:t>All systems</a:t>
            </a:r>
            <a:endParaRPr lang="en-US" b="1" dirty="0">
              <a:solidFill>
                <a:schemeClr val="accent5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F349C-01C3-38DB-EFEC-9E2E986C1E00}"/>
              </a:ext>
            </a:extLst>
          </p:cNvPr>
          <p:cNvSpPr txBox="1"/>
          <p:nvPr/>
        </p:nvSpPr>
        <p:spPr>
          <a:xfrm>
            <a:off x="6337892" y="1661891"/>
            <a:ext cx="2618379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dirty="0">
                <a:solidFill>
                  <a:srgbClr val="002147"/>
                </a:solidFill>
                <a:latin typeface="Courier New"/>
                <a:cs typeface="Courier New"/>
              </a:rPr>
              <a:t>permission denied</a:t>
            </a:r>
            <a:endParaRPr lang="en-US" i="1" dirty="0">
              <a:latin typeface="Courier New"/>
              <a:cs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8C8B8-C253-A646-F641-A2A80DA337B8}"/>
              </a:ext>
            </a:extLst>
          </p:cNvPr>
          <p:cNvSpPr txBox="1"/>
          <p:nvPr/>
        </p:nvSpPr>
        <p:spPr>
          <a:xfrm>
            <a:off x="1030085" y="1237229"/>
            <a:ext cx="58842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000" b="1" dirty="0"/>
              <a:t>File path needs quotes and/or backslash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69E8D-AD9D-42C2-7B4D-ECEF48A93CDA}"/>
              </a:ext>
            </a:extLst>
          </p:cNvPr>
          <p:cNvSpPr txBox="1"/>
          <p:nvPr/>
        </p:nvSpPr>
        <p:spPr>
          <a:xfrm>
            <a:off x="1030086" y="2098690"/>
            <a:ext cx="100554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Problem: Some terminals handle slashes and special characters differently</a:t>
            </a:r>
          </a:p>
          <a:p>
            <a:r>
              <a:rPr lang="en-GB" dirty="0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Fix: Surround the file path (excluding ‘sandbox’) with quotation marks ”” and, on Windows, replace forward-slashes ‘/’ with back-slashes ‘\’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D0AAFA-ED3D-8B91-CD47-5F57794EE108}"/>
              </a:ext>
            </a:extLst>
          </p:cNvPr>
          <p:cNvSpPr txBox="1"/>
          <p:nvPr/>
        </p:nvSpPr>
        <p:spPr>
          <a:xfrm>
            <a:off x="9771681" y="1248710"/>
            <a:ext cx="14029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b="1" dirty="0">
                <a:solidFill>
                  <a:schemeClr val="accent5"/>
                </a:solidFill>
                <a:latin typeface="Aptos SemiBold" panose="020B0004020202020204" pitchFamily="34" charset="0"/>
              </a:rPr>
              <a:t>All systems</a:t>
            </a:r>
            <a:endParaRPr lang="en-US" b="1" dirty="0">
              <a:solidFill>
                <a:schemeClr val="accent5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69E26-388D-50F1-1DA7-82A5C4FF69E2}"/>
              </a:ext>
            </a:extLst>
          </p:cNvPr>
          <p:cNvSpPr txBox="1"/>
          <p:nvPr/>
        </p:nvSpPr>
        <p:spPr>
          <a:xfrm>
            <a:off x="8987922" y="1658923"/>
            <a:ext cx="2212674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dirty="0">
                <a:solidFill>
                  <a:srgbClr val="002147"/>
                </a:solidFill>
                <a:latin typeface="Courier New"/>
                <a:cs typeface="Courier New"/>
              </a:rPr>
              <a:t>is a directory</a:t>
            </a:r>
            <a:endParaRPr lang="en-US" i="1" dirty="0">
              <a:latin typeface="Courier New"/>
              <a:cs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A55E95-0BD2-75CE-6091-87433FF6A22E}"/>
              </a:ext>
            </a:extLst>
          </p:cNvPr>
          <p:cNvSpPr txBox="1"/>
          <p:nvPr/>
        </p:nvSpPr>
        <p:spPr>
          <a:xfrm>
            <a:off x="1030085" y="1662859"/>
            <a:ext cx="2618378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dirty="0">
                <a:solidFill>
                  <a:srgbClr val="002147"/>
                </a:solidFill>
                <a:latin typeface="Courier New"/>
                <a:cs typeface="Courier New"/>
              </a:rPr>
              <a:t>command not found</a:t>
            </a:r>
            <a:endParaRPr lang="en-US" i="1" dirty="0">
              <a:latin typeface="Courier New"/>
              <a:cs typeface="Courier New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A716F-9565-149A-CFA9-64760A5D8376}"/>
              </a:ext>
            </a:extLst>
          </p:cNvPr>
          <p:cNvSpPr txBox="1"/>
          <p:nvPr/>
        </p:nvSpPr>
        <p:spPr>
          <a:xfrm>
            <a:off x="3687863" y="1661891"/>
            <a:ext cx="2618378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dirty="0">
                <a:solidFill>
                  <a:srgbClr val="002147"/>
                </a:solidFill>
                <a:latin typeface="Courier New"/>
                <a:cs typeface="Courier New"/>
              </a:rPr>
              <a:t>is not recognised</a:t>
            </a:r>
            <a:endParaRPr lang="en-US" i="1" dirty="0">
              <a:latin typeface="Courier New"/>
              <a:cs typeface="Courier New"/>
            </a:endParaRP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7974A3E-8FFA-9420-E568-D9907E505776}"/>
              </a:ext>
            </a:extLst>
          </p:cNvPr>
          <p:cNvSpPr txBox="1">
            <a:spLocks/>
          </p:cNvSpPr>
          <p:nvPr/>
        </p:nvSpPr>
        <p:spPr>
          <a:xfrm>
            <a:off x="4796058" y="6339810"/>
            <a:ext cx="6026538" cy="3144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100"/>
              </a:lnSpc>
              <a:buNone/>
            </a:pPr>
            <a:r>
              <a:rPr lang="en-US" sz="1800" b="1" dirty="0">
                <a:solidFill>
                  <a:schemeClr val="accent5"/>
                </a:solidFill>
                <a:latin typeface="Aptos SemiBold" panose="020B0004020202020204" pitchFamily="34" charset="0"/>
              </a:rPr>
              <a:t>If you are still encountering issues, please raise your hand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969690-2408-5EFC-907C-116A147311F7}"/>
              </a:ext>
            </a:extLst>
          </p:cNvPr>
          <p:cNvSpPr txBox="1"/>
          <p:nvPr/>
        </p:nvSpPr>
        <p:spPr>
          <a:xfrm>
            <a:off x="7182087" y="3556680"/>
            <a:ext cx="3903447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 dirty="0">
                <a:solidFill>
                  <a:srgbClr val="002147"/>
                </a:solidFill>
                <a:latin typeface="Courier New"/>
                <a:cs typeface="Courier New"/>
              </a:rPr>
              <a:t>The term is not recognized</a:t>
            </a:r>
            <a:endParaRPr lang="en-US" i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90521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144469-D9B2-D88E-9590-CD44B1F70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DD92B-6005-332D-BCA3-3B21B72AC5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612301-189E-17C8-7085-E04883CE1E2C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9647552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>
                <a:solidFill>
                  <a:srgbClr val="002147"/>
                </a:solidFill>
              </a:rPr>
              <a:t>Loading Data into </a:t>
            </a:r>
            <a:r>
              <a:rPr lang="en-US" sz="4000" b="1" err="1">
                <a:solidFill>
                  <a:srgbClr val="002147"/>
                </a:solidFill>
              </a:rPr>
              <a:t>RDFox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2654E-DD91-F0ED-6711-466417E85787}"/>
              </a:ext>
            </a:extLst>
          </p:cNvPr>
          <p:cNvSpPr txBox="1"/>
          <p:nvPr/>
        </p:nvSpPr>
        <p:spPr>
          <a:xfrm>
            <a:off x="1523220" y="1651711"/>
            <a:ext cx="93733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002147"/>
                </a:solidFill>
                <a:cs typeface="Calibri"/>
              </a:rPr>
              <a:t>First we need to create a data store…</a:t>
            </a:r>
            <a:endParaRPr lang="en-US" sz="2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255E71-F25D-D1BE-684F-1792B7C73E87}"/>
              </a:ext>
            </a:extLst>
          </p:cNvPr>
          <p:cNvSpPr txBox="1"/>
          <p:nvPr/>
        </p:nvSpPr>
        <p:spPr>
          <a:xfrm>
            <a:off x="1523220" y="2144502"/>
            <a:ext cx="3747280" cy="442035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i="1" err="1">
                <a:solidFill>
                  <a:srgbClr val="0021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dstore</a:t>
            </a:r>
            <a:r>
              <a:rPr lang="en-GB" sz="2400" i="1">
                <a:solidFill>
                  <a:srgbClr val="0021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f1</a:t>
            </a:r>
            <a:endParaRPr lang="en-US" sz="2400" i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8497BD-5CA8-9E6E-FEA5-9F496EF840DA}"/>
              </a:ext>
            </a:extLst>
          </p:cNvPr>
          <p:cNvCxnSpPr>
            <a:cxnSpLocks/>
          </p:cNvCxnSpPr>
          <p:nvPr/>
        </p:nvCxnSpPr>
        <p:spPr>
          <a:xfrm>
            <a:off x="755165" y="2881414"/>
            <a:ext cx="10598635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4A0EDE-7DE0-CC8E-2B80-D73B1BF3A718}"/>
              </a:ext>
            </a:extLst>
          </p:cNvPr>
          <p:cNvCxnSpPr>
            <a:cxnSpLocks/>
          </p:cNvCxnSpPr>
          <p:nvPr/>
        </p:nvCxnSpPr>
        <p:spPr>
          <a:xfrm>
            <a:off x="755165" y="4386123"/>
            <a:ext cx="10598635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8ECAD3E8-952F-B72D-FFB6-6EB79F8CF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027" y="1678346"/>
            <a:ext cx="445532" cy="445532"/>
          </a:xfrm>
          <a:prstGeom prst="rect">
            <a:avLst/>
          </a:prstGeom>
        </p:spPr>
      </p:pic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33C22A0E-2543-A427-BBF4-CD02CFED4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720" y="3112986"/>
            <a:ext cx="439839" cy="439839"/>
          </a:xfrm>
          <a:prstGeom prst="rect">
            <a:avLst/>
          </a:prstGeom>
        </p:spPr>
      </p:pic>
      <p:pic>
        <p:nvPicPr>
          <p:cNvPr id="14" name="Graphic 13" descr="Badge 3 with solid fill">
            <a:extLst>
              <a:ext uri="{FF2B5EF4-FFF2-40B4-BE49-F238E27FC236}">
                <a16:creationId xmlns:a16="http://schemas.microsoft.com/office/drawing/2014/main" id="{0B53A365-52E7-0987-77BA-9FA5B1DD40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1720" y="4614262"/>
            <a:ext cx="439839" cy="4398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B2715D-226F-555B-3D1B-0823B800DEBB}"/>
              </a:ext>
            </a:extLst>
          </p:cNvPr>
          <p:cNvSpPr txBox="1"/>
          <p:nvPr/>
        </p:nvSpPr>
        <p:spPr>
          <a:xfrm>
            <a:off x="1523220" y="3112211"/>
            <a:ext cx="93733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002147"/>
                </a:solidFill>
                <a:cs typeface="Calibri"/>
              </a:rPr>
              <a:t>Then to set it as active.</a:t>
            </a:r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98630E-4929-B569-B001-B13425B0194F}"/>
              </a:ext>
            </a:extLst>
          </p:cNvPr>
          <p:cNvSpPr txBox="1"/>
          <p:nvPr/>
        </p:nvSpPr>
        <p:spPr>
          <a:xfrm>
            <a:off x="1523220" y="3605002"/>
            <a:ext cx="3747280" cy="442035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i="1">
                <a:solidFill>
                  <a:srgbClr val="0021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 f1</a:t>
            </a:r>
            <a:endParaRPr lang="en-US" sz="2400" i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A0DD2-0E5F-C769-73B0-7ABE3990430A}"/>
              </a:ext>
            </a:extLst>
          </p:cNvPr>
          <p:cNvSpPr txBox="1"/>
          <p:nvPr/>
        </p:nvSpPr>
        <p:spPr>
          <a:xfrm>
            <a:off x="1523220" y="4616919"/>
            <a:ext cx="93733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002147"/>
                </a:solidFill>
                <a:cs typeface="Calibri"/>
              </a:rPr>
              <a:t>Now import the race data up to the year 2020</a:t>
            </a:r>
            <a:endParaRPr lang="en-US" sz="2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E9BB89-985E-9EA4-5368-8A9DF4315022}"/>
              </a:ext>
            </a:extLst>
          </p:cNvPr>
          <p:cNvSpPr txBox="1"/>
          <p:nvPr/>
        </p:nvSpPr>
        <p:spPr>
          <a:xfrm>
            <a:off x="1523220" y="5109710"/>
            <a:ext cx="5296680" cy="442035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i="1">
                <a:solidFill>
                  <a:srgbClr val="002147"/>
                </a:solidFill>
                <a:latin typeface="Courier New"/>
                <a:cs typeface="Courier New"/>
              </a:rPr>
              <a:t>import +p data/upTo2020.ttl</a:t>
            </a:r>
            <a:endParaRPr lang="en-US" sz="2400" i="1">
              <a:latin typeface="Courier New"/>
              <a:cs typeface="Courier New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10D33714-8A59-D6D4-E062-0A673966CE01}"/>
              </a:ext>
            </a:extLst>
          </p:cNvPr>
          <p:cNvSpPr txBox="1">
            <a:spLocks/>
          </p:cNvSpPr>
          <p:nvPr/>
        </p:nvSpPr>
        <p:spPr>
          <a:xfrm>
            <a:off x="6921502" y="3175495"/>
            <a:ext cx="4373907" cy="9828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100"/>
              </a:lnSpc>
              <a:buNone/>
            </a:pPr>
            <a:r>
              <a:rPr lang="en-US" sz="1800" b="1">
                <a:solidFill>
                  <a:schemeClr val="accent5"/>
                </a:solidFill>
                <a:latin typeface="Aptos SemiBold" panose="020B0004020202020204" pitchFamily="34" charset="0"/>
              </a:rPr>
              <a:t>Everyone, include those who have just completed the SPARQL intro, need to do this step.</a:t>
            </a:r>
          </a:p>
        </p:txBody>
      </p:sp>
    </p:spTree>
    <p:extLst>
      <p:ext uri="{BB962C8B-B14F-4D97-AF65-F5344CB8AC3E}">
        <p14:creationId xmlns:p14="http://schemas.microsoft.com/office/powerpoint/2010/main" val="1800374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144469-D9B2-D88E-9590-CD44B1F70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DD92B-6005-332D-BCA3-3B21B72AC5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612301-189E-17C8-7085-E04883CE1E2C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9647552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>
                <a:solidFill>
                  <a:srgbClr val="002147"/>
                </a:solidFill>
              </a:rPr>
              <a:t>Setting the output</a:t>
            </a:r>
            <a:endParaRPr lang="en-US">
              <a:ea typeface="Calibri Light"/>
              <a:cs typeface="Calibri Light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A04F9CF-FFFE-2762-EA26-9634E739C2C1}"/>
              </a:ext>
            </a:extLst>
          </p:cNvPr>
          <p:cNvCxnSpPr>
            <a:cxnSpLocks/>
          </p:cNvCxnSpPr>
          <p:nvPr/>
        </p:nvCxnSpPr>
        <p:spPr>
          <a:xfrm>
            <a:off x="755165" y="3252065"/>
            <a:ext cx="10598635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1FA5E3-738F-1F82-AE3F-F43AD6A1FC63}"/>
              </a:ext>
            </a:extLst>
          </p:cNvPr>
          <p:cNvSpPr txBox="1"/>
          <p:nvPr/>
        </p:nvSpPr>
        <p:spPr>
          <a:xfrm>
            <a:off x="824504" y="1140466"/>
            <a:ext cx="51960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solidFill>
                  <a:srgbClr val="002147"/>
                </a:solidFill>
                <a:cs typeface="Calibri"/>
              </a:rPr>
              <a:t>In the Web Console and the shell</a:t>
            </a:r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B6168F-0253-BCD4-D83A-41019D312C15}"/>
              </a:ext>
            </a:extLst>
          </p:cNvPr>
          <p:cNvSpPr txBox="1"/>
          <p:nvPr/>
        </p:nvSpPr>
        <p:spPr>
          <a:xfrm>
            <a:off x="824504" y="1805845"/>
            <a:ext cx="51960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>
                <a:solidFill>
                  <a:srgbClr val="002147"/>
                </a:solidFill>
                <a:cs typeface="Calibri"/>
              </a:rPr>
              <a:t>To see the output in the shell:</a:t>
            </a:r>
            <a:endParaRPr lang="en-US" sz="20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3891F7-7CE9-7C55-0B2E-94E1CD929DAE}"/>
              </a:ext>
            </a:extLst>
          </p:cNvPr>
          <p:cNvSpPr txBox="1"/>
          <p:nvPr/>
        </p:nvSpPr>
        <p:spPr>
          <a:xfrm>
            <a:off x="1447020" y="2246125"/>
            <a:ext cx="2286780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solidFill>
                  <a:srgbClr val="0021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output out</a:t>
            </a:r>
            <a:endParaRPr lang="en-US" i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2B43B-2513-C61A-6E3F-4136990BA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612" y="1928238"/>
            <a:ext cx="1698776" cy="6675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D649151C-AB72-16C8-DAC6-7733DE63599C}"/>
              </a:ext>
            </a:extLst>
          </p:cNvPr>
          <p:cNvSpPr txBox="1">
            <a:spLocks/>
          </p:cNvSpPr>
          <p:nvPr/>
        </p:nvSpPr>
        <p:spPr>
          <a:xfrm>
            <a:off x="5622323" y="2945132"/>
            <a:ext cx="5814511" cy="349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b="1">
                <a:solidFill>
                  <a:schemeClr val="accent5"/>
                </a:solidFill>
              </a:rPr>
              <a:t>You will only need to use the shell in this tutorial.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5588F6-0B93-AD76-803A-F55C46C383C3}"/>
              </a:ext>
            </a:extLst>
          </p:cNvPr>
          <p:cNvGrpSpPr/>
          <p:nvPr/>
        </p:nvGrpSpPr>
        <p:grpSpPr>
          <a:xfrm>
            <a:off x="824504" y="3499384"/>
            <a:ext cx="8370296" cy="1980139"/>
            <a:chOff x="824504" y="1849757"/>
            <a:chExt cx="8370296" cy="198013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799B37-007B-E919-5039-93CCBA9269B5}"/>
                </a:ext>
              </a:extLst>
            </p:cNvPr>
            <p:cNvSpPr txBox="1"/>
            <p:nvPr/>
          </p:nvSpPr>
          <p:spPr>
            <a:xfrm>
              <a:off x="1408920" y="2350747"/>
              <a:ext cx="22867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>
                  <a:solidFill>
                    <a:srgbClr val="002147"/>
                  </a:solidFill>
                  <a:cs typeface="Calibri"/>
                </a:rPr>
                <a:t>In the terminal, run:</a:t>
              </a:r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D728E8-BC9A-CC99-B27B-511336FD3BA1}"/>
                </a:ext>
              </a:extLst>
            </p:cNvPr>
            <p:cNvSpPr txBox="1"/>
            <p:nvPr/>
          </p:nvSpPr>
          <p:spPr>
            <a:xfrm>
              <a:off x="1408920" y="2875996"/>
              <a:ext cx="32011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>
                  <a:solidFill>
                    <a:srgbClr val="002147"/>
                  </a:solidFill>
                  <a:cs typeface="Calibri"/>
                </a:rPr>
                <a:t>Open a browser and go to:</a:t>
              </a:r>
              <a:endParaRPr lang="en-US"/>
            </a:p>
          </p:txBody>
        </p:sp>
        <p:sp>
          <p:nvSpPr>
            <p:cNvPr id="27" name="TextBox 26">
              <a:hlinkClick r:id="rId3"/>
              <a:extLst>
                <a:ext uri="{FF2B5EF4-FFF2-40B4-BE49-F238E27FC236}">
                  <a16:creationId xmlns:a16="http://schemas.microsoft.com/office/drawing/2014/main" id="{BB8CFF11-BE99-9DCF-AEE4-F07C1BFC335D}"/>
                </a:ext>
              </a:extLst>
            </p:cNvPr>
            <p:cNvSpPr txBox="1"/>
            <p:nvPr/>
          </p:nvSpPr>
          <p:spPr>
            <a:xfrm>
              <a:off x="4362450" y="2894858"/>
              <a:ext cx="3467100" cy="349702"/>
            </a:xfrm>
            <a:prstGeom prst="rect">
              <a:avLst/>
            </a:prstGeom>
            <a:solidFill>
              <a:schemeClr val="bg2"/>
            </a:solidFill>
          </p:spPr>
          <p:txBody>
  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b="1" i="1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localhost:12110/console</a:t>
              </a:r>
              <a:endParaRPr lang="en-US" b="1" i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AA76B6-F1BD-2E71-27DB-F52BDD8DB627}"/>
                </a:ext>
              </a:extLst>
            </p:cNvPr>
            <p:cNvSpPr txBox="1"/>
            <p:nvPr/>
          </p:nvSpPr>
          <p:spPr>
            <a:xfrm>
              <a:off x="1408920" y="3451765"/>
              <a:ext cx="77858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>
                  <a:solidFill>
                    <a:srgbClr val="002147"/>
                  </a:solidFill>
                  <a:cs typeface="Calibri"/>
                </a:rPr>
                <a:t>This will show an empty console</a:t>
              </a:r>
              <a:endParaRPr lang="en-US"/>
            </a:p>
          </p:txBody>
        </p:sp>
        <p:pic>
          <p:nvPicPr>
            <p:cNvPr id="31" name="Graphic 30" descr="Badge 1 with solid fill">
              <a:extLst>
                <a:ext uri="{FF2B5EF4-FFF2-40B4-BE49-F238E27FC236}">
                  <a16:creationId xmlns:a16="http://schemas.microsoft.com/office/drawing/2014/main" id="{5391E852-1468-968C-5948-D5AFEE3E7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6027" y="2350747"/>
              <a:ext cx="360000" cy="360000"/>
            </a:xfrm>
            <a:prstGeom prst="rect">
              <a:avLst/>
            </a:prstGeom>
          </p:spPr>
        </p:pic>
        <p:pic>
          <p:nvPicPr>
            <p:cNvPr id="33" name="Graphic 32" descr="Badge with solid fill">
              <a:extLst>
                <a:ext uri="{FF2B5EF4-FFF2-40B4-BE49-F238E27FC236}">
                  <a16:creationId xmlns:a16="http://schemas.microsoft.com/office/drawing/2014/main" id="{005C01A4-207F-3C2D-8D5A-385BCC41C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1720" y="2896573"/>
              <a:ext cx="360000" cy="360000"/>
            </a:xfrm>
            <a:prstGeom prst="rect">
              <a:avLst/>
            </a:prstGeom>
          </p:spPr>
        </p:pic>
        <p:pic>
          <p:nvPicPr>
            <p:cNvPr id="34" name="Graphic 33" descr="Badge 3 with solid fill">
              <a:extLst>
                <a:ext uri="{FF2B5EF4-FFF2-40B4-BE49-F238E27FC236}">
                  <a16:creationId xmlns:a16="http://schemas.microsoft.com/office/drawing/2014/main" id="{285C47D7-058C-1B1C-75F9-74D757AF3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1720" y="3469896"/>
              <a:ext cx="360000" cy="3600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C0AF8E0-9B41-0608-A58D-1DE2765A5D2A}"/>
                </a:ext>
              </a:extLst>
            </p:cNvPr>
            <p:cNvSpPr txBox="1"/>
            <p:nvPr/>
          </p:nvSpPr>
          <p:spPr>
            <a:xfrm>
              <a:off x="3594520" y="2367635"/>
              <a:ext cx="2286780" cy="349702"/>
            </a:xfrm>
            <a:prstGeom prst="rect">
              <a:avLst/>
            </a:prstGeom>
            <a:solidFill>
              <a:schemeClr val="bg2"/>
            </a:solidFill>
          </p:spPr>
          <p:txBody>
  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i="1" dirty="0">
                  <a:solidFill>
                    <a:srgbClr val="002147"/>
                  </a:solidFill>
                  <a:latin typeface="Courier New"/>
                  <a:cs typeface="Courier New"/>
                </a:rPr>
                <a:t>endpoint start</a:t>
              </a:r>
              <a:endParaRPr lang="en-US" i="1" dirty="0">
                <a:latin typeface="Courier New"/>
                <a:cs typeface="Courier New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82F7E9-C861-A6E3-AF8A-B62E73DEE977}"/>
                </a:ext>
              </a:extLst>
            </p:cNvPr>
            <p:cNvSpPr txBox="1"/>
            <p:nvPr/>
          </p:nvSpPr>
          <p:spPr>
            <a:xfrm>
              <a:off x="824504" y="1849757"/>
              <a:ext cx="5196075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000" b="1" dirty="0">
                  <a:solidFill>
                    <a:srgbClr val="002147"/>
                  </a:solidFill>
                  <a:cs typeface="Calibri"/>
                </a:rPr>
                <a:t>To use the Web Console:</a:t>
              </a:r>
              <a:endParaRPr lang="en-US" sz="2000" b="1" dirty="0"/>
            </a:p>
          </p:txBody>
        </p:sp>
      </p:grpSp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546DFA00-B042-122A-4C77-0E6EBE3415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6027" y="2229021"/>
            <a:ext cx="360000" cy="36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7629C0-A7D1-06C2-EB8D-46008323BA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89" y="3765366"/>
            <a:ext cx="4910611" cy="60159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23D8B9A-9A0A-02F7-53F3-CAE910A7EE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13" y="5116605"/>
            <a:ext cx="2336687" cy="107396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2E40A97-A7C6-AAAE-22C2-04D3AB662D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979" y="5116605"/>
            <a:ext cx="2397185" cy="10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41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33E79A-141A-FDCA-4154-E94F0CE101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34B17-FBF5-A4E9-F5C2-6D85ECA470D9}"/>
              </a:ext>
            </a:extLst>
          </p:cNvPr>
          <p:cNvSpPr txBox="1"/>
          <p:nvPr/>
        </p:nvSpPr>
        <p:spPr>
          <a:xfrm>
            <a:off x="865145" y="1697706"/>
            <a:ext cx="3341095" cy="13696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US" sz="2000" b="1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The Foundations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ü"/>
            </a:pP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What is Semantic Reasoning?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ü"/>
            </a:pP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What is </a:t>
            </a:r>
            <a:r>
              <a:rPr lang="en-US" sz="1600" dirty="0" err="1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RDFox</a:t>
            </a: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?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ü"/>
            </a:pP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Setting up </a:t>
            </a:r>
            <a:r>
              <a:rPr lang="en-US" sz="1600" dirty="0" err="1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RDFox</a:t>
            </a:r>
            <a:endParaRPr lang="en-US" sz="1600" dirty="0">
              <a:solidFill>
                <a:schemeClr val="bg2"/>
              </a:solidFill>
              <a:latin typeface="Aptos" panose="020B0004020202020204" pitchFamily="34" charset="0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F4A37-D861-C2E0-E4D8-055F5F799BFC}"/>
              </a:ext>
            </a:extLst>
          </p:cNvPr>
          <p:cNvSpPr txBox="1"/>
          <p:nvPr/>
        </p:nvSpPr>
        <p:spPr>
          <a:xfrm>
            <a:off x="8026400" y="1697706"/>
            <a:ext cx="3776021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US" sz="2000" b="1" dirty="0" err="1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Datalog</a:t>
            </a:r>
            <a:r>
              <a:rPr lang="en-US" sz="2000" b="1" dirty="0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 Reasoning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Basic rules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Filters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Aggregates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Negation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Binds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Incremental Reasoning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Materialization vs. query rewriting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accent4"/>
                </a:solidFill>
                <a:cs typeface="Calibri"/>
              </a:rPr>
              <a:t>RDFox</a:t>
            </a:r>
            <a:r>
              <a:rPr lang="en-US" sz="1600" dirty="0">
                <a:solidFill>
                  <a:schemeClr val="accent4"/>
                </a:solidFill>
                <a:cs typeface="Calibri"/>
              </a:rPr>
              <a:t> in enterprise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B9A683-E3D7-E639-CAEB-2A7DC6A8B190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9647552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>
                <a:solidFill>
                  <a:srgbClr val="FFFFFF"/>
                </a:solidFill>
              </a:rPr>
              <a:t>Objectives</a:t>
            </a:r>
            <a:endParaRPr lang="en-US" sz="400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30DB6-6A4E-14FC-2646-0BDFB84491BC}"/>
              </a:ext>
            </a:extLst>
          </p:cNvPr>
          <p:cNvSpPr txBox="1"/>
          <p:nvPr/>
        </p:nvSpPr>
        <p:spPr>
          <a:xfrm>
            <a:off x="4386329" y="1697706"/>
            <a:ext cx="3005815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US" sz="2000" b="1" dirty="0">
                <a:solidFill>
                  <a:schemeClr val="accent2"/>
                </a:solidFill>
                <a:latin typeface="Aptos" panose="020B0004020202020204" pitchFamily="34" charset="0"/>
                <a:cs typeface="Calibri"/>
              </a:rPr>
              <a:t>OWL Reasoning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Object &amp; Datatype Properties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Domain &amp; Range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Sub &amp; Inverse Properties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Symmetry &amp; Transitivity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Property Chains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Class Equivalence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Unions &amp; Intersections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Importing axioms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C81E40-11F9-E786-9C21-0BB965729F68}"/>
              </a:ext>
            </a:extLst>
          </p:cNvPr>
          <p:cNvSpPr/>
          <p:nvPr/>
        </p:nvSpPr>
        <p:spPr>
          <a:xfrm>
            <a:off x="7751205" y="1299472"/>
            <a:ext cx="3708873" cy="3535680"/>
          </a:xfrm>
          <a:prstGeom prst="rect">
            <a:avLst/>
          </a:prstGeom>
          <a:solidFill>
            <a:schemeClr val="accent1">
              <a:alpha val="8516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454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33E79A-141A-FDCA-4154-E94F0CE101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34B17-FBF5-A4E9-F5C2-6D85ECA470D9}"/>
              </a:ext>
            </a:extLst>
          </p:cNvPr>
          <p:cNvSpPr txBox="1"/>
          <p:nvPr/>
        </p:nvSpPr>
        <p:spPr>
          <a:xfrm>
            <a:off x="865145" y="1697706"/>
            <a:ext cx="334109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US" sz="2000" b="1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The Intro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How to participate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Starting </a:t>
            </a:r>
            <a:r>
              <a:rPr lang="en-US" sz="1600" dirty="0" err="1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RDFox</a:t>
            </a:r>
            <a:endParaRPr lang="en-US" sz="1600" dirty="0">
              <a:solidFill>
                <a:schemeClr val="bg2"/>
              </a:solidFill>
              <a:latin typeface="Aptos" panose="020B0004020202020204" pitchFamily="34" charset="0"/>
              <a:cs typeface="Calibri"/>
            </a:endParaRP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Reasoning foundations &amp; terminology 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0000"/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bg2"/>
              </a:solidFill>
              <a:latin typeface="Aptos" panose="020B0004020202020204" pitchFamily="34" charset="0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F4A37-D861-C2E0-E4D8-055F5F799BFC}"/>
              </a:ext>
            </a:extLst>
          </p:cNvPr>
          <p:cNvSpPr txBox="1"/>
          <p:nvPr/>
        </p:nvSpPr>
        <p:spPr>
          <a:xfrm>
            <a:off x="8026400" y="1697706"/>
            <a:ext cx="3776021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US" sz="2000" b="1" dirty="0" err="1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Datalog</a:t>
            </a:r>
            <a:r>
              <a:rPr lang="en-US" sz="2000" b="1" dirty="0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 Reasoning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Basic rules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Filters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Aggregates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Negation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Binds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Incremental Reasoning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Materialization vs. query rewriting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accent4"/>
                </a:solidFill>
                <a:cs typeface="Calibri"/>
              </a:rPr>
              <a:t>RDFox</a:t>
            </a:r>
            <a:r>
              <a:rPr lang="en-US" sz="1600" dirty="0">
                <a:solidFill>
                  <a:schemeClr val="accent4"/>
                </a:solidFill>
                <a:cs typeface="Calibri"/>
              </a:rPr>
              <a:t> in enterprise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D5216A-6278-FEE8-2323-EF88E419172C}"/>
              </a:ext>
            </a:extLst>
          </p:cNvPr>
          <p:cNvSpPr txBox="1"/>
          <p:nvPr/>
        </p:nvSpPr>
        <p:spPr>
          <a:xfrm>
            <a:off x="884799" y="4733939"/>
            <a:ext cx="5582147" cy="149380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rot="0" spcFirstLastPara="0" vertOverflow="overflow" horzOverflow="overflow" vert="horz" wrap="square" lIns="251999" tIns="251999" rIns="251999" bIns="25199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solidFill>
                  <a:schemeClr val="accent6"/>
                </a:solidFill>
                <a:latin typeface="Aptos" panose="020B0004020202020204" pitchFamily="34" charset="0"/>
                <a:cs typeface="Calibri"/>
              </a:rPr>
              <a:t>Please feel free to ask questions at any time!</a:t>
            </a:r>
          </a:p>
          <a:p>
            <a:endParaRPr lang="en-GB" sz="1600" dirty="0">
              <a:solidFill>
                <a:schemeClr val="accent6"/>
              </a:solidFill>
              <a:latin typeface="Aptos" panose="020B0004020202020204" pitchFamily="34" charset="0"/>
              <a:cs typeface="Calibri"/>
            </a:endParaRPr>
          </a:p>
          <a:p>
            <a:r>
              <a:rPr lang="en-GB" sz="1600" dirty="0">
                <a:solidFill>
                  <a:schemeClr val="accent6"/>
                </a:solidFill>
                <a:latin typeface="Aptos" panose="020B0004020202020204" pitchFamily="34" charset="0"/>
                <a:cs typeface="Calibri"/>
              </a:rPr>
              <a:t>You may want to reference the </a:t>
            </a:r>
            <a:r>
              <a:rPr lang="en-GB" sz="1600" dirty="0" err="1">
                <a:solidFill>
                  <a:schemeClr val="accent6"/>
                </a:solidFill>
                <a:latin typeface="Aptos" panose="020B0004020202020204" pitchFamily="34" charset="0"/>
                <a:cs typeface="Calibri"/>
              </a:rPr>
              <a:t>RDFox</a:t>
            </a:r>
            <a:r>
              <a:rPr lang="en-GB" sz="1600" dirty="0">
                <a:solidFill>
                  <a:schemeClr val="accent6"/>
                </a:solidFill>
                <a:latin typeface="Aptos" panose="020B0004020202020204" pitchFamily="34" charset="0"/>
                <a:cs typeface="Calibri"/>
              </a:rPr>
              <a:t> docs throughout.</a:t>
            </a:r>
          </a:p>
          <a:p>
            <a:r>
              <a:rPr lang="en-GB" sz="1600" dirty="0">
                <a:solidFill>
                  <a:schemeClr val="accent6"/>
                </a:solidFill>
                <a:latin typeface="Aptos" panose="020B0004020202020204" pitchFamily="34" charset="0"/>
                <a:cs typeface="Calibri"/>
              </a:rPr>
              <a:t>Find them here: </a:t>
            </a:r>
            <a:r>
              <a:rPr lang="en-GB" sz="1600" dirty="0">
                <a:solidFill>
                  <a:schemeClr val="accent4"/>
                </a:solidFill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https://docs.oxfordsemantic.tech/</a:t>
            </a:r>
            <a:endParaRPr lang="en-US" sz="1600" dirty="0">
              <a:solidFill>
                <a:schemeClr val="accent4"/>
              </a:solidFill>
              <a:cs typeface="Calibri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B9A683-E3D7-E639-CAEB-2A7DC6A8B190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9647552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>
                <a:solidFill>
                  <a:srgbClr val="FFFFFF"/>
                </a:solidFill>
              </a:rPr>
              <a:t>Objectives</a:t>
            </a:r>
            <a:endParaRPr lang="en-US" sz="400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30DB6-6A4E-14FC-2646-0BDFB84491BC}"/>
              </a:ext>
            </a:extLst>
          </p:cNvPr>
          <p:cNvSpPr txBox="1"/>
          <p:nvPr/>
        </p:nvSpPr>
        <p:spPr>
          <a:xfrm>
            <a:off x="4386329" y="1697706"/>
            <a:ext cx="3005815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US" sz="2000" b="1" dirty="0">
                <a:solidFill>
                  <a:schemeClr val="accent2"/>
                </a:solidFill>
                <a:latin typeface="Aptos" panose="020B0004020202020204" pitchFamily="34" charset="0"/>
                <a:cs typeface="Calibri"/>
              </a:rPr>
              <a:t>The </a:t>
            </a:r>
            <a:r>
              <a:rPr lang="en-US" sz="2000" b="1" dirty="0" err="1">
                <a:solidFill>
                  <a:schemeClr val="accent2"/>
                </a:solidFill>
                <a:latin typeface="Aptos" panose="020B0004020202020204" pitchFamily="34" charset="0"/>
                <a:cs typeface="Calibri"/>
              </a:rPr>
              <a:t>Datalog</a:t>
            </a:r>
            <a:r>
              <a:rPr lang="en-US" sz="2000" b="1" dirty="0">
                <a:solidFill>
                  <a:schemeClr val="accent2"/>
                </a:solidFill>
                <a:latin typeface="Aptos" panose="020B0004020202020204" pitchFamily="34" charset="0"/>
                <a:cs typeface="Calibri"/>
              </a:rPr>
              <a:t> Toolbox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Object &amp; Datatype Properties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Domain &amp; Range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Sub &amp; Inverse Properties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Symmetry &amp; Transitivity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Property Chains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Class Equivalence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Unions &amp; Intersections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Importing axioms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26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33E79A-141A-FDCA-4154-E94F0CE101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1F856E-E612-6748-F2AD-C4C507B04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99" y="1361531"/>
            <a:ext cx="4788877" cy="701731"/>
          </a:xfrm>
        </p:spPr>
        <p:txBody>
          <a:bodyPr/>
          <a:lstStyle/>
          <a:p>
            <a:r>
              <a:rPr lang="en-US"/>
              <a:t>OWL Reasoning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BFB607B-3A14-CD04-B994-B7B5E1C55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1685" y="1248304"/>
            <a:ext cx="5233669" cy="43613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12963A-E7D7-FA94-33AD-780F16639E72}"/>
              </a:ext>
            </a:extLst>
          </p:cNvPr>
          <p:cNvSpPr txBox="1"/>
          <p:nvPr/>
        </p:nvSpPr>
        <p:spPr>
          <a:xfrm>
            <a:off x="824505" y="2166518"/>
            <a:ext cx="6490695" cy="3554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98900" indent="-198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Object &amp; Datatype Properties</a:t>
            </a:r>
          </a:p>
          <a:p>
            <a:pPr marL="198900" indent="-198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Sub Properties</a:t>
            </a:r>
          </a:p>
          <a:p>
            <a:pPr marL="198900" indent="-198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Domain &amp; Range</a:t>
            </a:r>
          </a:p>
          <a:p>
            <a:pPr marL="198900" indent="-198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Inverse Properties</a:t>
            </a:r>
          </a:p>
          <a:p>
            <a:pPr marL="198900" indent="-198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Symmetry &amp; Transitivity</a:t>
            </a:r>
          </a:p>
          <a:p>
            <a:pPr marL="198900" indent="-198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Property Chains</a:t>
            </a:r>
          </a:p>
          <a:p>
            <a:pPr marL="198900" indent="-198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Class Equivalence</a:t>
            </a:r>
          </a:p>
          <a:p>
            <a:pPr marL="198900" indent="-198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Unions</a:t>
            </a:r>
          </a:p>
          <a:p>
            <a:pPr marL="198900" indent="-198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Class Intersections</a:t>
            </a:r>
          </a:p>
          <a:p>
            <a:pPr marL="198900" indent="-198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Importing axioms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565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144469-D9B2-D88E-9590-CD44B1F70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DD92B-6005-332D-BCA3-3B21B72AC5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612301-189E-17C8-7085-E04883CE1E2C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9647552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>
                <a:solidFill>
                  <a:srgbClr val="002147"/>
                </a:solidFill>
              </a:rPr>
              <a:t>Meet the </a:t>
            </a:r>
            <a:r>
              <a:rPr lang="en-US" sz="4000" b="1" err="1">
                <a:solidFill>
                  <a:srgbClr val="002147"/>
                </a:solidFill>
              </a:rPr>
              <a:t>Fittipaldis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2654E-DD91-F0ED-6711-466417E85787}"/>
              </a:ext>
            </a:extLst>
          </p:cNvPr>
          <p:cNvSpPr txBox="1"/>
          <p:nvPr/>
        </p:nvSpPr>
        <p:spPr>
          <a:xfrm>
            <a:off x="824505" y="1651711"/>
            <a:ext cx="411480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Aft>
                <a:spcPts val="24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2147"/>
                </a:solidFill>
                <a:cs typeface="Calibri"/>
              </a:rPr>
              <a:t>Data is often irregular</a:t>
            </a:r>
          </a:p>
          <a:p>
            <a:pPr marL="342900" indent="-342900">
              <a:spcAft>
                <a:spcPts val="24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2147"/>
                </a:solidFill>
                <a:cs typeface="Calibri"/>
              </a:rPr>
              <a:t>Is there something that can help us make it regular?</a:t>
            </a:r>
          </a:p>
          <a:p>
            <a:pPr marL="342900" indent="-342900">
              <a:spcAft>
                <a:spcPts val="24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2147"/>
                </a:solidFill>
                <a:cs typeface="Calibri"/>
              </a:rPr>
              <a:t>As it happens, there is…</a:t>
            </a:r>
            <a:endParaRPr lang="en-US" sz="2400"/>
          </a:p>
          <a:p>
            <a:pPr marL="342900" indent="-342900">
              <a:spcAft>
                <a:spcPts val="24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Aft>
                <a:spcPts val="24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40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A98A39E-4CC3-9BCF-E30C-A7C11458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05" y="1394391"/>
            <a:ext cx="6578190" cy="4596115"/>
          </a:xfrm>
          <a:prstGeom prst="roundRect">
            <a:avLst>
              <a:gd name="adj" fmla="val 2851"/>
            </a:avLst>
          </a:prstGeom>
        </p:spPr>
      </p:pic>
      <p:pic>
        <p:nvPicPr>
          <p:cNvPr id="13" name="Picture 2" descr="Fittipaldi family | Race cars, We are family, Racing">
            <a:extLst>
              <a:ext uri="{FF2B5EF4-FFF2-40B4-BE49-F238E27FC236}">
                <a16:creationId xmlns:a16="http://schemas.microsoft.com/office/drawing/2014/main" id="{901E8E80-F579-2104-E2E0-31983F85A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4234402"/>
            <a:ext cx="2898476" cy="156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211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144469-D9B2-D88E-9590-CD44B1F70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DD92B-6005-332D-BCA3-3B21B72AC5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612301-189E-17C8-7085-E04883CE1E2C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9647552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>
                <a:solidFill>
                  <a:srgbClr val="002147"/>
                </a:solidFill>
              </a:rPr>
              <a:t>Web Ontology Language (OWL)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2654E-DD91-F0ED-6711-466417E85787}"/>
              </a:ext>
            </a:extLst>
          </p:cNvPr>
          <p:cNvSpPr txBox="1"/>
          <p:nvPr/>
        </p:nvSpPr>
        <p:spPr>
          <a:xfrm>
            <a:off x="824505" y="1780853"/>
            <a:ext cx="10008595" cy="2684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ts val="2600"/>
              </a:lnSpc>
              <a:spcAft>
                <a:spcPts val="24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rgbClr val="002147"/>
                </a:solidFill>
                <a:cs typeface="Calibri"/>
              </a:rPr>
              <a:t>Standard created by W3C</a:t>
            </a:r>
            <a:r>
              <a:rPr lang="en-GB" sz="2400">
                <a:solidFill>
                  <a:srgbClr val="002147"/>
                </a:solidFill>
                <a:cs typeface="Calibri"/>
              </a:rPr>
              <a:t>, </a:t>
            </a:r>
            <a:r>
              <a:rPr lang="en-GB" sz="2400" err="1">
                <a:solidFill>
                  <a:srgbClr val="002147"/>
                </a:solidFill>
                <a:cs typeface="Calibri"/>
              </a:rPr>
              <a:t>RDFox</a:t>
            </a:r>
            <a:r>
              <a:rPr lang="en-GB" sz="2400">
                <a:solidFill>
                  <a:srgbClr val="002147"/>
                </a:solidFill>
                <a:cs typeface="Calibri"/>
              </a:rPr>
              <a:t> supports the profile OWL 2 RL</a:t>
            </a:r>
          </a:p>
          <a:p>
            <a:pPr marL="342900" indent="-342900">
              <a:lnSpc>
                <a:spcPts val="2600"/>
              </a:lnSpc>
              <a:spcAft>
                <a:spcPts val="24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2147"/>
                </a:solidFill>
                <a:cs typeface="Calibri"/>
              </a:rPr>
              <a:t>Axioms are assertions about classes, properties or individuals</a:t>
            </a:r>
            <a:endParaRPr lang="en-US" sz="2400"/>
          </a:p>
          <a:p>
            <a:pPr marL="342900" indent="-342900">
              <a:lnSpc>
                <a:spcPts val="2600"/>
              </a:lnSpc>
              <a:spcAft>
                <a:spcPts val="24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2147"/>
                </a:solidFill>
                <a:cs typeface="Calibri"/>
              </a:rPr>
              <a:t>Ontology are collection of axioms</a:t>
            </a:r>
            <a:endParaRPr lang="en-US" sz="2400"/>
          </a:p>
          <a:p>
            <a:pPr marL="342900" indent="-342900">
              <a:lnSpc>
                <a:spcPts val="2600"/>
              </a:lnSpc>
              <a:spcAft>
                <a:spcPts val="24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2147"/>
                </a:solidFill>
                <a:cs typeface="Calibri"/>
              </a:rPr>
              <a:t>Ontologies are themselves graphs and can be written in many different syntaxes – we will use Turtle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2386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144469-D9B2-D88E-9590-CD44B1F70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DD92B-6005-332D-BCA3-3B21B72AC5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2654E-DD91-F0ED-6711-466417E85787}"/>
              </a:ext>
            </a:extLst>
          </p:cNvPr>
          <p:cNvSpPr txBox="1"/>
          <p:nvPr/>
        </p:nvSpPr>
        <p:spPr>
          <a:xfrm>
            <a:off x="824505" y="2225353"/>
            <a:ext cx="6490695" cy="2503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ts val="2800"/>
              </a:lnSpc>
              <a:spcAft>
                <a:spcPts val="24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147"/>
                </a:solidFill>
                <a:cs typeface="Calibri"/>
              </a:rPr>
              <a:t>Useful program for managing ontologies</a:t>
            </a:r>
          </a:p>
          <a:p>
            <a:pPr marL="342900" indent="-342900">
              <a:lnSpc>
                <a:spcPts val="2800"/>
              </a:lnSpc>
              <a:spcAft>
                <a:spcPts val="24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147"/>
                </a:solidFill>
                <a:cs typeface="Calibri"/>
              </a:rPr>
              <a:t>Free and open source</a:t>
            </a:r>
          </a:p>
          <a:p>
            <a:pPr marL="342900" indent="-342900">
              <a:lnSpc>
                <a:spcPts val="2800"/>
              </a:lnSpc>
              <a:spcAft>
                <a:spcPts val="24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147"/>
                </a:solidFill>
                <a:cs typeface="Calibri"/>
              </a:rPr>
              <a:t>Before writing an ontology, it is often better to have some data first and to consider the queries you want to facilitate</a:t>
            </a:r>
            <a:endParaRPr lang="en-US" sz="2400"/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DC48237-7EC3-ED07-8972-1F0B9F47F2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75"/>
          <a:stretch/>
        </p:blipFill>
        <p:spPr>
          <a:xfrm>
            <a:off x="7854778" y="1547691"/>
            <a:ext cx="3174314" cy="4573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3ECCEB-4125-0D01-6296-BC8FFC5F6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85" y="691192"/>
            <a:ext cx="3277595" cy="99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07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70020-FE7E-0072-A1C7-274914863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718C3-C3DB-71EF-9459-0C58BD725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066D5-7C12-AC91-1901-30904E2B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002147"/>
                </a:solidFill>
                <a:latin typeface="+mj-lt"/>
              </a:rPr>
              <a:t>Axiom Set 1</a:t>
            </a:r>
            <a:endParaRPr 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F6999-A291-F291-49D5-03EB25E434E4}"/>
              </a:ext>
            </a:extLst>
          </p:cNvPr>
          <p:cNvSpPr txBox="1"/>
          <p:nvPr/>
        </p:nvSpPr>
        <p:spPr>
          <a:xfrm>
            <a:off x="824504" y="1172484"/>
            <a:ext cx="59149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accent1"/>
                </a:solidFill>
                <a:cs typeface="Calibri"/>
              </a:rPr>
              <a:t>Object &amp; Datatype Properties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FEB8B7-9142-9789-5786-34CAFC67E97D}"/>
              </a:ext>
            </a:extLst>
          </p:cNvPr>
          <p:cNvSpPr txBox="1"/>
          <p:nvPr/>
        </p:nvSpPr>
        <p:spPr>
          <a:xfrm>
            <a:off x="903129" y="2230633"/>
            <a:ext cx="7756842" cy="1432250"/>
          </a:xfrm>
          <a:prstGeom prst="rect">
            <a:avLst/>
          </a:prstGeom>
          <a:solidFill>
            <a:schemeClr val="tx1"/>
          </a:solidFill>
        </p:spPr>
        <p:txBody>
          <a:bodyPr wrap="square" lIns="251999" tIns="251999" rIns="251999" bIns="251999">
            <a:spAutoFit/>
          </a:bodyPr>
          <a:lstStyle/>
          <a:p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result_driver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ObjectProperty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b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driver_dob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DatatypeProperty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BCD2CE-165E-16B9-6B09-42DBADCAB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877" y="4677973"/>
            <a:ext cx="5944205" cy="1236080"/>
          </a:xfrm>
          <a:prstGeom prst="rect">
            <a:avLst/>
          </a:prstGeom>
          <a:effectLst/>
        </p:spPr>
      </p:pic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FE1B30A4-2F51-1954-5214-4C2130F313CC}"/>
              </a:ext>
            </a:extLst>
          </p:cNvPr>
          <p:cNvSpPr/>
          <p:nvPr/>
        </p:nvSpPr>
        <p:spPr>
          <a:xfrm>
            <a:off x="4298956" y="3096483"/>
            <a:ext cx="3170545" cy="28562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7">
            <a:extLst>
              <a:ext uri="{FF2B5EF4-FFF2-40B4-BE49-F238E27FC236}">
                <a16:creationId xmlns:a16="http://schemas.microsoft.com/office/drawing/2014/main" id="{BAC83A40-2915-C87E-D2DB-34253C39AE34}"/>
              </a:ext>
            </a:extLst>
          </p:cNvPr>
          <p:cNvSpPr/>
          <p:nvPr/>
        </p:nvSpPr>
        <p:spPr>
          <a:xfrm>
            <a:off x="4775200" y="2482980"/>
            <a:ext cx="2820585" cy="3087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09E3D507-AFE0-0975-1534-D644CE544515}"/>
              </a:ext>
            </a:extLst>
          </p:cNvPr>
          <p:cNvSpPr/>
          <p:nvPr/>
        </p:nvSpPr>
        <p:spPr>
          <a:xfrm>
            <a:off x="5441722" y="4873463"/>
            <a:ext cx="2425149" cy="6629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2">
            <a:extLst>
              <a:ext uri="{FF2B5EF4-FFF2-40B4-BE49-F238E27FC236}">
                <a16:creationId xmlns:a16="http://schemas.microsoft.com/office/drawing/2014/main" id="{49CE3A5B-406C-2CD0-136B-4F598CA2E7B7}"/>
              </a:ext>
            </a:extLst>
          </p:cNvPr>
          <p:cNvSpPr/>
          <p:nvPr/>
        </p:nvSpPr>
        <p:spPr>
          <a:xfrm>
            <a:off x="7919122" y="4870187"/>
            <a:ext cx="1586331" cy="66297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C869D-DB24-DC0A-9034-3A9B1C1FB426}"/>
              </a:ext>
            </a:extLst>
          </p:cNvPr>
          <p:cNvSpPr txBox="1"/>
          <p:nvPr/>
        </p:nvSpPr>
        <p:spPr>
          <a:xfrm>
            <a:off x="822548" y="1604182"/>
            <a:ext cx="95919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en-US">
                <a:solidFill>
                  <a:schemeClr val="accent1"/>
                </a:solidFill>
              </a:rPr>
              <a:t>Predicates have two different types.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977EC-F33F-7E06-1B7D-ACCB56B7DD69}"/>
              </a:ext>
            </a:extLst>
          </p:cNvPr>
          <p:cNvSpPr txBox="1"/>
          <p:nvPr/>
        </p:nvSpPr>
        <p:spPr>
          <a:xfrm>
            <a:off x="856294" y="3983572"/>
            <a:ext cx="2976332" cy="11798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en-GB" sz="1600" b="1" err="1">
                <a:solidFill>
                  <a:schemeClr val="accent1"/>
                </a:solidFill>
                <a:cs typeface="Calibri"/>
              </a:rPr>
              <a:t>rdf:type</a:t>
            </a:r>
            <a:r>
              <a:rPr lang="en-GB" sz="1600" b="1">
                <a:solidFill>
                  <a:schemeClr val="accent1"/>
                </a:solidFill>
                <a:cs typeface="Calibri"/>
              </a:rPr>
              <a:t> </a:t>
            </a:r>
            <a:r>
              <a:rPr lang="en-GB" sz="1600">
                <a:solidFill>
                  <a:schemeClr val="accent1"/>
                </a:solidFill>
                <a:cs typeface="Calibri"/>
              </a:rPr>
              <a:t>is longhand for the ‘</a:t>
            </a:r>
            <a:r>
              <a:rPr lang="en-GB" sz="1600" b="1">
                <a:solidFill>
                  <a:srgbClr val="C00000"/>
                </a:solidFill>
                <a:cs typeface="Calibri"/>
              </a:rPr>
              <a:t>a</a:t>
            </a:r>
            <a:r>
              <a:rPr lang="en-GB" sz="1600">
                <a:solidFill>
                  <a:schemeClr val="accent1"/>
                </a:solidFill>
                <a:cs typeface="Calibri"/>
              </a:rPr>
              <a:t>’ keyword we’ve seen in SPARQL .</a:t>
            </a:r>
          </a:p>
          <a:p>
            <a:pPr>
              <a:spcAft>
                <a:spcPts val="800"/>
              </a:spcAft>
            </a:pPr>
            <a:r>
              <a:rPr lang="en-GB" sz="1600">
                <a:solidFill>
                  <a:schemeClr val="accent1"/>
                </a:solidFill>
                <a:cs typeface="Calibri"/>
              </a:rPr>
              <a:t>Here, we’re providing information about </a:t>
            </a:r>
            <a:r>
              <a:rPr lang="en-GB" sz="1600" b="1">
                <a:solidFill>
                  <a:schemeClr val="accent1"/>
                </a:solidFill>
                <a:cs typeface="Calibri"/>
              </a:rPr>
              <a:t>predicates</a:t>
            </a:r>
            <a:r>
              <a:rPr lang="en-GB" sz="1600">
                <a:solidFill>
                  <a:schemeClr val="accent1"/>
                </a:solidFill>
                <a:cs typeface="Calibri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A8987C-387A-8706-EAF7-58B220A7B89F}"/>
              </a:ext>
            </a:extLst>
          </p:cNvPr>
          <p:cNvSpPr txBox="1"/>
          <p:nvPr/>
        </p:nvSpPr>
        <p:spPr>
          <a:xfrm>
            <a:off x="9202432" y="2478741"/>
            <a:ext cx="298956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sz="1600"/>
              <a:t>Predicates that are </a:t>
            </a:r>
            <a:r>
              <a:rPr lang="en-GB" sz="1600" b="1">
                <a:solidFill>
                  <a:srgbClr val="C00000"/>
                </a:solidFill>
              </a:rPr>
              <a:t>Object Properties</a:t>
            </a:r>
            <a:r>
              <a:rPr lang="en-GB" sz="1600"/>
              <a:t> always connect a </a:t>
            </a:r>
            <a:r>
              <a:rPr lang="en-GB" sz="1600" b="1"/>
              <a:t>node to another node</a:t>
            </a:r>
            <a:r>
              <a:rPr lang="en-GB" sz="1600"/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550495-CEA4-09F2-9B72-5B2AF722B432}"/>
              </a:ext>
            </a:extLst>
          </p:cNvPr>
          <p:cNvCxnSpPr>
            <a:cxnSpLocks/>
          </p:cNvCxnSpPr>
          <p:nvPr/>
        </p:nvCxnSpPr>
        <p:spPr>
          <a:xfrm flipH="1">
            <a:off x="7981950" y="2656847"/>
            <a:ext cx="1118731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5ABA289-1ADA-19F7-DC6E-C144171137A0}"/>
              </a:ext>
            </a:extLst>
          </p:cNvPr>
          <p:cNvSpPr/>
          <p:nvPr/>
        </p:nvSpPr>
        <p:spPr>
          <a:xfrm>
            <a:off x="9019401" y="2605536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F1904A-F22D-5CB3-E9A8-0201D4CE26B2}"/>
              </a:ext>
            </a:extLst>
          </p:cNvPr>
          <p:cNvCxnSpPr>
            <a:cxnSpLocks/>
          </p:cNvCxnSpPr>
          <p:nvPr/>
        </p:nvCxnSpPr>
        <p:spPr>
          <a:xfrm flipV="1">
            <a:off x="3422108" y="3382112"/>
            <a:ext cx="0" cy="52902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E9F216-0895-58B8-80F2-9DF28B0B8A29}"/>
              </a:ext>
            </a:extLst>
          </p:cNvPr>
          <p:cNvSpPr/>
          <p:nvPr/>
        </p:nvSpPr>
        <p:spPr>
          <a:xfrm>
            <a:off x="3368108" y="3876190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A050A4-46FF-F688-4948-4A64B67C0F34}"/>
              </a:ext>
            </a:extLst>
          </p:cNvPr>
          <p:cNvSpPr txBox="1"/>
          <p:nvPr/>
        </p:nvSpPr>
        <p:spPr>
          <a:xfrm>
            <a:off x="9202432" y="1631364"/>
            <a:ext cx="29895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sz="1600"/>
              <a:t>The </a:t>
            </a:r>
            <a:r>
              <a:rPr lang="en-GB" sz="1600" b="1"/>
              <a:t>subject</a:t>
            </a:r>
            <a:r>
              <a:rPr lang="en-GB" sz="1600"/>
              <a:t> of any predicate is always a </a:t>
            </a:r>
            <a:r>
              <a:rPr lang="en-GB" sz="1600" b="1"/>
              <a:t>node</a:t>
            </a:r>
            <a:r>
              <a:rPr lang="en-GB" sz="160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059162-4B03-1C6B-7BFA-07E8CD99FFBC}"/>
              </a:ext>
            </a:extLst>
          </p:cNvPr>
          <p:cNvSpPr txBox="1"/>
          <p:nvPr/>
        </p:nvSpPr>
        <p:spPr>
          <a:xfrm>
            <a:off x="9202432" y="3603395"/>
            <a:ext cx="298956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sz="1600"/>
              <a:t>Predicates that are </a:t>
            </a:r>
            <a:r>
              <a:rPr lang="en-GB" sz="1600" b="1">
                <a:solidFill>
                  <a:srgbClr val="FFC100"/>
                </a:solidFill>
              </a:rPr>
              <a:t>Datatype Properties</a:t>
            </a:r>
            <a:r>
              <a:rPr lang="en-GB" sz="1600"/>
              <a:t> always connect a </a:t>
            </a:r>
            <a:r>
              <a:rPr lang="en-GB" sz="1600" b="1"/>
              <a:t>node to a literal</a:t>
            </a:r>
            <a:r>
              <a:rPr lang="en-GB" sz="1600"/>
              <a:t>.</a:t>
            </a:r>
          </a:p>
        </p:txBody>
      </p:sp>
      <p:sp>
        <p:nvSpPr>
          <p:cNvPr id="28" name="Bent Arrow 27">
            <a:extLst>
              <a:ext uri="{FF2B5EF4-FFF2-40B4-BE49-F238E27FC236}">
                <a16:creationId xmlns:a16="http://schemas.microsoft.com/office/drawing/2014/main" id="{01D67417-D5A3-C56F-18BA-D1F24B856C8D}"/>
              </a:ext>
            </a:extLst>
          </p:cNvPr>
          <p:cNvSpPr/>
          <p:nvPr/>
        </p:nvSpPr>
        <p:spPr>
          <a:xfrm flipH="1">
            <a:off x="7843843" y="3189737"/>
            <a:ext cx="1256833" cy="573255"/>
          </a:xfrm>
          <a:prstGeom prst="bentArrow">
            <a:avLst>
              <a:gd name="adj1" fmla="val 5889"/>
              <a:gd name="adj2" fmla="val 12261"/>
              <a:gd name="adj3" fmla="val 19886"/>
              <a:gd name="adj4" fmla="val 4375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D70BD84-7F87-A054-D589-0DE740DB662B}"/>
              </a:ext>
            </a:extLst>
          </p:cNvPr>
          <p:cNvSpPr/>
          <p:nvPr/>
        </p:nvSpPr>
        <p:spPr>
          <a:xfrm>
            <a:off x="9028023" y="3722565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91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70020-FE7E-0072-A1C7-274914863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718C3-C3DB-71EF-9459-0C58BD725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066D5-7C12-AC91-1901-30904E2B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002147"/>
                </a:solidFill>
                <a:latin typeface="+mj-lt"/>
              </a:rPr>
              <a:t>Axiom Set 2</a:t>
            </a:r>
            <a:endParaRPr 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F6999-A291-F291-49D5-03EB25E434E4}"/>
              </a:ext>
            </a:extLst>
          </p:cNvPr>
          <p:cNvSpPr txBox="1"/>
          <p:nvPr/>
        </p:nvSpPr>
        <p:spPr>
          <a:xfrm>
            <a:off x="824504" y="1172484"/>
            <a:ext cx="59149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accent1"/>
                </a:solidFill>
                <a:cs typeface="Calibri"/>
              </a:rPr>
              <a:t>Domain &amp; Range</a:t>
            </a:r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CA55F70-3D68-4EE9-5FE0-C9F8516E1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2" y="3790038"/>
            <a:ext cx="5469010" cy="2343861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15182D-9E5A-3C6B-E6FF-7E4B589D1300}"/>
              </a:ext>
            </a:extLst>
          </p:cNvPr>
          <p:cNvSpPr txBox="1"/>
          <p:nvPr/>
        </p:nvSpPr>
        <p:spPr>
          <a:xfrm>
            <a:off x="4066150" y="2095119"/>
            <a:ext cx="7285499" cy="1573314"/>
          </a:xfrm>
          <a:prstGeom prst="rect">
            <a:avLst/>
          </a:prstGeom>
          <a:solidFill>
            <a:schemeClr val="tx1"/>
          </a:solidFill>
        </p:spPr>
        <p:txBody>
          <a:bodyPr wrap="square" lIns="251999" tIns="251999" rIns="251999" bIns="251999">
            <a:spAutoFit/>
          </a:bodyPr>
          <a:lstStyle/>
          <a:p>
            <a:pPr>
              <a:lnSpc>
                <a:spcPts val="2800"/>
              </a:lnSpc>
            </a:pPr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result_driver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ObjectProperty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pPr>
              <a:lnSpc>
                <a:spcPts val="2800"/>
              </a:lnSpc>
            </a:pPr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rdfs: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;</a:t>
            </a:r>
          </a:p>
          <a:p>
            <a:pPr>
              <a:lnSpc>
                <a:spcPts val="2800"/>
              </a:lnSpc>
            </a:pPr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rdfs: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 .</a:t>
            </a:r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55ADFE44-BFE6-2EFA-2ACA-2A115B607C5C}"/>
              </a:ext>
            </a:extLst>
          </p:cNvPr>
          <p:cNvSpPr/>
          <p:nvPr/>
        </p:nvSpPr>
        <p:spPr>
          <a:xfrm>
            <a:off x="4258178" y="3091425"/>
            <a:ext cx="3230611" cy="33528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7">
            <a:extLst>
              <a:ext uri="{FF2B5EF4-FFF2-40B4-BE49-F238E27FC236}">
                <a16:creationId xmlns:a16="http://schemas.microsoft.com/office/drawing/2014/main" id="{481A550E-3693-4478-30AF-25C34571D330}"/>
              </a:ext>
            </a:extLst>
          </p:cNvPr>
          <p:cNvSpPr/>
          <p:nvPr/>
        </p:nvSpPr>
        <p:spPr>
          <a:xfrm>
            <a:off x="4258178" y="2713724"/>
            <a:ext cx="3230611" cy="3352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3">
            <a:extLst>
              <a:ext uri="{FF2B5EF4-FFF2-40B4-BE49-F238E27FC236}">
                <a16:creationId xmlns:a16="http://schemas.microsoft.com/office/drawing/2014/main" id="{DE1D0987-241B-275A-9C4C-C979AF128305}"/>
              </a:ext>
            </a:extLst>
          </p:cNvPr>
          <p:cNvSpPr/>
          <p:nvPr/>
        </p:nvSpPr>
        <p:spPr>
          <a:xfrm>
            <a:off x="3707842" y="3879326"/>
            <a:ext cx="3031621" cy="2081754"/>
          </a:xfrm>
          <a:prstGeom prst="roundRect">
            <a:avLst>
              <a:gd name="adj" fmla="val 7005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98E109D3-1B14-8316-A49D-2FE30ABEE032}"/>
              </a:ext>
            </a:extLst>
          </p:cNvPr>
          <p:cNvSpPr/>
          <p:nvPr/>
        </p:nvSpPr>
        <p:spPr>
          <a:xfrm>
            <a:off x="5524220" y="3911779"/>
            <a:ext cx="3083218" cy="2081754"/>
          </a:xfrm>
          <a:prstGeom prst="roundRect">
            <a:avLst>
              <a:gd name="adj" fmla="val 7005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D8906-C962-DF41-D945-79FE20950BE5}"/>
              </a:ext>
            </a:extLst>
          </p:cNvPr>
          <p:cNvSpPr txBox="1"/>
          <p:nvPr/>
        </p:nvSpPr>
        <p:spPr>
          <a:xfrm>
            <a:off x="822548" y="1604182"/>
            <a:ext cx="95919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en-GB">
                <a:solidFill>
                  <a:schemeClr val="accent1"/>
                </a:solidFill>
                <a:cs typeface="Calibri"/>
              </a:rPr>
              <a:t>We can infer information about the subject and object nodes of a given relationship.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BD6C0-EC29-ADBB-E07E-404149915154}"/>
              </a:ext>
            </a:extLst>
          </p:cNvPr>
          <p:cNvSpPr txBox="1"/>
          <p:nvPr/>
        </p:nvSpPr>
        <p:spPr>
          <a:xfrm>
            <a:off x="9117530" y="4548554"/>
            <a:ext cx="29411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sz="1600"/>
              <a:t>Axioms do not validate the data, only add new information.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A98D03-24F7-CF8C-2E70-F0DBE591BA4A}"/>
              </a:ext>
            </a:extLst>
          </p:cNvPr>
          <p:cNvCxnSpPr>
            <a:cxnSpLocks/>
          </p:cNvCxnSpPr>
          <p:nvPr/>
        </p:nvCxnSpPr>
        <p:spPr>
          <a:xfrm flipH="1">
            <a:off x="7645400" y="4713960"/>
            <a:ext cx="1370379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E11711F-1905-EC95-5C35-D78901623532}"/>
              </a:ext>
            </a:extLst>
          </p:cNvPr>
          <p:cNvSpPr/>
          <p:nvPr/>
        </p:nvSpPr>
        <p:spPr>
          <a:xfrm>
            <a:off x="8934499" y="4662649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7F4F55-514B-2737-3995-09CE704CF179}"/>
              </a:ext>
            </a:extLst>
          </p:cNvPr>
          <p:cNvSpPr txBox="1"/>
          <p:nvPr/>
        </p:nvSpPr>
        <p:spPr>
          <a:xfrm>
            <a:off x="803805" y="4158726"/>
            <a:ext cx="268408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sz="1600"/>
              <a:t>By design, the predicate ‘</a:t>
            </a:r>
            <a:r>
              <a:rPr lang="en-GB" sz="1600" b="1" err="1"/>
              <a:t>result_driver</a:t>
            </a:r>
            <a:r>
              <a:rPr lang="en-GB" sz="1600"/>
              <a:t>’ will always connect an instance of a </a:t>
            </a:r>
            <a:r>
              <a:rPr lang="en-GB" sz="1600" b="1">
                <a:solidFill>
                  <a:srgbClr val="C00000"/>
                </a:solidFill>
              </a:rPr>
              <a:t>Result</a:t>
            </a:r>
            <a:r>
              <a:rPr lang="en-GB" sz="1600"/>
              <a:t> (</a:t>
            </a:r>
            <a:r>
              <a:rPr lang="en-GB" sz="1600" b="1">
                <a:solidFill>
                  <a:srgbClr val="C00000"/>
                </a:solidFill>
              </a:rPr>
              <a:t>domain</a:t>
            </a:r>
            <a:r>
              <a:rPr lang="en-GB" sz="1600"/>
              <a:t>) to an instance of a </a:t>
            </a:r>
            <a:r>
              <a:rPr lang="en-GB" sz="1600" b="1">
                <a:solidFill>
                  <a:srgbClr val="FFC100"/>
                </a:solidFill>
              </a:rPr>
              <a:t>Driver </a:t>
            </a:r>
            <a:r>
              <a:rPr lang="en-GB" sz="1600"/>
              <a:t>(</a:t>
            </a:r>
            <a:r>
              <a:rPr lang="en-GB" sz="1600" b="1">
                <a:solidFill>
                  <a:srgbClr val="FFC100"/>
                </a:solidFill>
              </a:rPr>
              <a:t>range</a:t>
            </a:r>
            <a:r>
              <a:rPr lang="en-GB" sz="1600"/>
              <a:t>).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26D6D3-EEDB-FC5D-5DBB-03D92C05C191}"/>
              </a:ext>
            </a:extLst>
          </p:cNvPr>
          <p:cNvCxnSpPr>
            <a:cxnSpLocks/>
          </p:cNvCxnSpPr>
          <p:nvPr/>
        </p:nvCxnSpPr>
        <p:spPr>
          <a:xfrm>
            <a:off x="3707842" y="3231152"/>
            <a:ext cx="485892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Bent Arrow 20">
            <a:extLst>
              <a:ext uri="{FF2B5EF4-FFF2-40B4-BE49-F238E27FC236}">
                <a16:creationId xmlns:a16="http://schemas.microsoft.com/office/drawing/2014/main" id="{6FAEA1C9-6BFB-B7F0-0E4D-CD5791386FA8}"/>
              </a:ext>
            </a:extLst>
          </p:cNvPr>
          <p:cNvSpPr/>
          <p:nvPr/>
        </p:nvSpPr>
        <p:spPr>
          <a:xfrm flipV="1">
            <a:off x="3675306" y="2193033"/>
            <a:ext cx="518428" cy="768759"/>
          </a:xfrm>
          <a:prstGeom prst="bentArrow">
            <a:avLst>
              <a:gd name="adj1" fmla="val 7837"/>
              <a:gd name="adj2" fmla="val 12547"/>
              <a:gd name="adj3" fmla="val 26557"/>
              <a:gd name="adj4" fmla="val 4375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AF2340C-2098-70D9-70AE-3D6B54704080}"/>
              </a:ext>
            </a:extLst>
          </p:cNvPr>
          <p:cNvSpPr/>
          <p:nvPr/>
        </p:nvSpPr>
        <p:spPr>
          <a:xfrm>
            <a:off x="3643556" y="2185797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431DE5-E587-75B5-D6F5-2AE9A2865947}"/>
              </a:ext>
            </a:extLst>
          </p:cNvPr>
          <p:cNvSpPr/>
          <p:nvPr/>
        </p:nvSpPr>
        <p:spPr>
          <a:xfrm>
            <a:off x="3616327" y="3177152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D96721-F2A2-4B94-E5D0-607A11711166}"/>
              </a:ext>
            </a:extLst>
          </p:cNvPr>
          <p:cNvSpPr txBox="1"/>
          <p:nvPr/>
        </p:nvSpPr>
        <p:spPr>
          <a:xfrm>
            <a:off x="9117530" y="5152600"/>
            <a:ext cx="2743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err="1">
                <a:solidFill>
                  <a:schemeClr val="accent5"/>
                </a:solidFill>
              </a:rPr>
              <a:t>RDFox</a:t>
            </a:r>
            <a:r>
              <a:rPr lang="en-US" sz="1200">
                <a:solidFill>
                  <a:schemeClr val="accent5"/>
                </a:solidFill>
              </a:rPr>
              <a:t> supports data validation with SHACL and </a:t>
            </a:r>
            <a:r>
              <a:rPr lang="en-US" sz="1200" err="1">
                <a:solidFill>
                  <a:schemeClr val="accent5"/>
                </a:solidFill>
              </a:rPr>
              <a:t>Datalog</a:t>
            </a:r>
            <a:r>
              <a:rPr lang="en-US" sz="1200">
                <a:solidFill>
                  <a:schemeClr val="accent5"/>
                </a:solidFill>
              </a:rPr>
              <a:t> but it is beyond the scope of this workshop. Get in to learn more.</a:t>
            </a:r>
            <a:endParaRPr lang="en-GB" sz="1200">
              <a:solidFill>
                <a:schemeClr val="accent5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2264F2-5161-BEBF-669A-CD0C09E2134A}"/>
              </a:ext>
            </a:extLst>
          </p:cNvPr>
          <p:cNvSpPr txBox="1"/>
          <p:nvPr/>
        </p:nvSpPr>
        <p:spPr>
          <a:xfrm>
            <a:off x="805438" y="2066790"/>
            <a:ext cx="275219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sz="1600"/>
              <a:t>The </a:t>
            </a:r>
            <a:r>
              <a:rPr lang="en-GB" sz="1600" b="1">
                <a:solidFill>
                  <a:srgbClr val="C00000"/>
                </a:solidFill>
              </a:rPr>
              <a:t>domain</a:t>
            </a:r>
            <a:r>
              <a:rPr lang="en-GB" sz="1600"/>
              <a:t> of a predicate is the group of nodes that exist in its </a:t>
            </a:r>
            <a:r>
              <a:rPr lang="en-GB" sz="1600" b="1"/>
              <a:t>subject position</a:t>
            </a:r>
            <a:r>
              <a:rPr lang="en-GB" sz="160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70667C-D6D1-C101-0DDD-EBB44D5AC6AB}"/>
              </a:ext>
            </a:extLst>
          </p:cNvPr>
          <p:cNvSpPr txBox="1"/>
          <p:nvPr/>
        </p:nvSpPr>
        <p:spPr>
          <a:xfrm>
            <a:off x="803805" y="3072458"/>
            <a:ext cx="275219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sz="1600"/>
              <a:t>The </a:t>
            </a:r>
            <a:r>
              <a:rPr lang="en-GB" sz="1600" b="1">
                <a:solidFill>
                  <a:srgbClr val="FFC100"/>
                </a:solidFill>
              </a:rPr>
              <a:t>range</a:t>
            </a:r>
            <a:r>
              <a:rPr lang="en-GB" sz="1600"/>
              <a:t> of a predicate is the group of nodes that exist in its </a:t>
            </a:r>
            <a:r>
              <a:rPr lang="en-GB" sz="1600" b="1"/>
              <a:t>object position</a:t>
            </a:r>
            <a:r>
              <a:rPr lang="en-GB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980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70020-FE7E-0072-A1C7-274914863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718C3-C3DB-71EF-9459-0C58BD725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066D5-7C12-AC91-1901-30904E2B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002147"/>
                </a:solidFill>
                <a:latin typeface="+mj-lt"/>
              </a:rPr>
              <a:t>Axiom Set 2</a:t>
            </a:r>
            <a:endParaRPr 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F6999-A291-F291-49D5-03EB25E434E4}"/>
              </a:ext>
            </a:extLst>
          </p:cNvPr>
          <p:cNvSpPr txBox="1"/>
          <p:nvPr/>
        </p:nvSpPr>
        <p:spPr>
          <a:xfrm>
            <a:off x="824504" y="1172484"/>
            <a:ext cx="59149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accent1"/>
                </a:solidFill>
                <a:cs typeface="Calibri"/>
              </a:rPr>
              <a:t>Domain &amp; Range</a:t>
            </a:r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CA55F70-3D68-4EE9-5FE0-C9F8516E1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582" y="3910688"/>
            <a:ext cx="5469010" cy="2343861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15182D-9E5A-3C6B-E6FF-7E4B589D1300}"/>
              </a:ext>
            </a:extLst>
          </p:cNvPr>
          <p:cNvSpPr txBox="1"/>
          <p:nvPr/>
        </p:nvSpPr>
        <p:spPr>
          <a:xfrm>
            <a:off x="4066150" y="2215769"/>
            <a:ext cx="7285499" cy="1573314"/>
          </a:xfrm>
          <a:prstGeom prst="rect">
            <a:avLst/>
          </a:prstGeom>
          <a:solidFill>
            <a:schemeClr val="tx1"/>
          </a:solidFill>
        </p:spPr>
        <p:txBody>
          <a:bodyPr wrap="square" lIns="251999" tIns="251999" rIns="251999" bIns="251999">
            <a:spAutoFit/>
          </a:bodyPr>
          <a:lstStyle/>
          <a:p>
            <a:pPr>
              <a:lnSpc>
                <a:spcPts val="2800"/>
              </a:lnSpc>
            </a:pPr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result_driver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ObjectProperty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pPr>
              <a:lnSpc>
                <a:spcPts val="2800"/>
              </a:lnSpc>
            </a:pPr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rdfs: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;</a:t>
            </a:r>
          </a:p>
          <a:p>
            <a:pPr>
              <a:lnSpc>
                <a:spcPts val="2800"/>
              </a:lnSpc>
            </a:pPr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rdfs: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 .</a:t>
            </a:r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55ADFE44-BFE6-2EFA-2ACA-2A115B607C5C}"/>
              </a:ext>
            </a:extLst>
          </p:cNvPr>
          <p:cNvSpPr/>
          <p:nvPr/>
        </p:nvSpPr>
        <p:spPr>
          <a:xfrm>
            <a:off x="4311407" y="2870219"/>
            <a:ext cx="3230611" cy="2961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7">
            <a:extLst>
              <a:ext uri="{FF2B5EF4-FFF2-40B4-BE49-F238E27FC236}">
                <a16:creationId xmlns:a16="http://schemas.microsoft.com/office/drawing/2014/main" id="{481A550E-3693-4478-30AF-25C34571D330}"/>
              </a:ext>
            </a:extLst>
          </p:cNvPr>
          <p:cNvSpPr/>
          <p:nvPr/>
        </p:nvSpPr>
        <p:spPr>
          <a:xfrm>
            <a:off x="4311407" y="2503180"/>
            <a:ext cx="2197343" cy="335289"/>
          </a:xfrm>
          <a:prstGeom prst="roundRect">
            <a:avLst/>
          </a:prstGeom>
          <a:noFill/>
          <a:ln w="28575">
            <a:solidFill>
              <a:srgbClr val="FFC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98E109D3-1B14-8316-A49D-2FE30ABEE032}"/>
              </a:ext>
            </a:extLst>
          </p:cNvPr>
          <p:cNvSpPr/>
          <p:nvPr/>
        </p:nvSpPr>
        <p:spPr>
          <a:xfrm>
            <a:off x="4316706" y="4032429"/>
            <a:ext cx="2982632" cy="1974665"/>
          </a:xfrm>
          <a:prstGeom prst="roundRect">
            <a:avLst>
              <a:gd name="adj" fmla="val 7005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D8906-C962-DF41-D945-79FE20950BE5}"/>
              </a:ext>
            </a:extLst>
          </p:cNvPr>
          <p:cNvSpPr txBox="1"/>
          <p:nvPr/>
        </p:nvSpPr>
        <p:spPr>
          <a:xfrm>
            <a:off x="822548" y="1604182"/>
            <a:ext cx="95919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en-GB">
                <a:solidFill>
                  <a:schemeClr val="accent1"/>
                </a:solidFill>
                <a:cs typeface="Calibri"/>
              </a:rPr>
              <a:t>We can infer information about the subject and object nodes of a given relationship.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BD6C0-EC29-ADBB-E07E-404149915154}"/>
              </a:ext>
            </a:extLst>
          </p:cNvPr>
          <p:cNvSpPr txBox="1"/>
          <p:nvPr/>
        </p:nvSpPr>
        <p:spPr>
          <a:xfrm>
            <a:off x="805603" y="4637551"/>
            <a:ext cx="29411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sz="1600"/>
              <a:t>Axioms do not validate the data, only add new information.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A98D03-24F7-CF8C-2E70-F0DBE591BA4A}"/>
              </a:ext>
            </a:extLst>
          </p:cNvPr>
          <p:cNvCxnSpPr>
            <a:cxnSpLocks/>
          </p:cNvCxnSpPr>
          <p:nvPr/>
        </p:nvCxnSpPr>
        <p:spPr>
          <a:xfrm>
            <a:off x="3662813" y="4803712"/>
            <a:ext cx="1370379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E11711F-1905-EC95-5C35-D78901623532}"/>
              </a:ext>
            </a:extLst>
          </p:cNvPr>
          <p:cNvSpPr/>
          <p:nvPr/>
        </p:nvSpPr>
        <p:spPr>
          <a:xfrm>
            <a:off x="3618412" y="4752401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7F4F55-514B-2737-3995-09CE704CF179}"/>
              </a:ext>
            </a:extLst>
          </p:cNvPr>
          <p:cNvSpPr txBox="1"/>
          <p:nvPr/>
        </p:nvSpPr>
        <p:spPr>
          <a:xfrm>
            <a:off x="806684" y="3158118"/>
            <a:ext cx="306677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sz="1600"/>
              <a:t>By design, ‘</a:t>
            </a:r>
            <a:r>
              <a:rPr lang="en-GB" sz="1600" b="1" err="1">
                <a:solidFill>
                  <a:srgbClr val="FFC100"/>
                </a:solidFill>
              </a:rPr>
              <a:t>result_driver</a:t>
            </a:r>
            <a:r>
              <a:rPr lang="en-GB" sz="1600"/>
              <a:t>’ will always connect an instance of a </a:t>
            </a:r>
            <a:r>
              <a:rPr lang="en-GB" sz="1600" b="1">
                <a:solidFill>
                  <a:srgbClr val="C00000"/>
                </a:solidFill>
              </a:rPr>
              <a:t>Result</a:t>
            </a:r>
            <a:r>
              <a:rPr lang="en-GB" sz="1600"/>
              <a:t> to an instance of a </a:t>
            </a:r>
            <a:r>
              <a:rPr lang="en-GB" sz="1600" b="1"/>
              <a:t>Driver</a:t>
            </a:r>
            <a:r>
              <a:rPr lang="en-GB" sz="1600"/>
              <a:t>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26D6D3-EEDB-FC5D-5DBB-03D92C05C191}"/>
              </a:ext>
            </a:extLst>
          </p:cNvPr>
          <p:cNvCxnSpPr>
            <a:cxnSpLocks/>
          </p:cNvCxnSpPr>
          <p:nvPr/>
        </p:nvCxnSpPr>
        <p:spPr>
          <a:xfrm>
            <a:off x="3707842" y="3351802"/>
            <a:ext cx="485892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Bent Arrow 20">
            <a:extLst>
              <a:ext uri="{FF2B5EF4-FFF2-40B4-BE49-F238E27FC236}">
                <a16:creationId xmlns:a16="http://schemas.microsoft.com/office/drawing/2014/main" id="{6FAEA1C9-6BFB-B7F0-0E4D-CD5791386FA8}"/>
              </a:ext>
            </a:extLst>
          </p:cNvPr>
          <p:cNvSpPr/>
          <p:nvPr/>
        </p:nvSpPr>
        <p:spPr>
          <a:xfrm flipV="1">
            <a:off x="3675306" y="2313683"/>
            <a:ext cx="518428" cy="768759"/>
          </a:xfrm>
          <a:prstGeom prst="bentArrow">
            <a:avLst>
              <a:gd name="adj1" fmla="val 7837"/>
              <a:gd name="adj2" fmla="val 12547"/>
              <a:gd name="adj3" fmla="val 26557"/>
              <a:gd name="adj4" fmla="val 4375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AF2340C-2098-70D9-70AE-3D6B54704080}"/>
              </a:ext>
            </a:extLst>
          </p:cNvPr>
          <p:cNvSpPr/>
          <p:nvPr/>
        </p:nvSpPr>
        <p:spPr>
          <a:xfrm>
            <a:off x="3643556" y="2306447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431DE5-E587-75B5-D6F5-2AE9A2865947}"/>
              </a:ext>
            </a:extLst>
          </p:cNvPr>
          <p:cNvSpPr/>
          <p:nvPr/>
        </p:nvSpPr>
        <p:spPr>
          <a:xfrm>
            <a:off x="3616327" y="3297802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D96721-F2A2-4B94-E5D0-607A11711166}"/>
              </a:ext>
            </a:extLst>
          </p:cNvPr>
          <p:cNvSpPr txBox="1"/>
          <p:nvPr/>
        </p:nvSpPr>
        <p:spPr>
          <a:xfrm>
            <a:off x="792903" y="5241597"/>
            <a:ext cx="2743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err="1">
                <a:solidFill>
                  <a:schemeClr val="accent5"/>
                </a:solidFill>
              </a:rPr>
              <a:t>RDFox</a:t>
            </a:r>
            <a:r>
              <a:rPr lang="en-US" sz="1200">
                <a:solidFill>
                  <a:schemeClr val="accent5"/>
                </a:solidFill>
              </a:rPr>
              <a:t> supports data validation with SHACL and </a:t>
            </a:r>
            <a:r>
              <a:rPr lang="en-US" sz="1200" err="1">
                <a:solidFill>
                  <a:schemeClr val="accent5"/>
                </a:solidFill>
              </a:rPr>
              <a:t>Datalog</a:t>
            </a:r>
            <a:r>
              <a:rPr lang="en-US" sz="1200">
                <a:solidFill>
                  <a:schemeClr val="accent5"/>
                </a:solidFill>
              </a:rPr>
              <a:t> but it is beyond the scope of this workshop. Get in to learn more.</a:t>
            </a:r>
            <a:endParaRPr lang="en-GB" sz="1200">
              <a:solidFill>
                <a:schemeClr val="accent5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2264F2-5161-BEBF-669A-CD0C09E2134A}"/>
              </a:ext>
            </a:extLst>
          </p:cNvPr>
          <p:cNvSpPr txBox="1"/>
          <p:nvPr/>
        </p:nvSpPr>
        <p:spPr>
          <a:xfrm>
            <a:off x="805438" y="2187440"/>
            <a:ext cx="275219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sz="1600"/>
              <a:t>The </a:t>
            </a:r>
            <a:r>
              <a:rPr lang="en-GB" sz="1600" b="1">
                <a:solidFill>
                  <a:srgbClr val="C00000"/>
                </a:solidFill>
              </a:rPr>
              <a:t>domain</a:t>
            </a:r>
            <a:r>
              <a:rPr lang="en-GB" sz="1600"/>
              <a:t> of a predicate is the group of nodes that exist in its </a:t>
            </a:r>
            <a:r>
              <a:rPr lang="en-GB" sz="1600" b="1"/>
              <a:t>subject position</a:t>
            </a:r>
            <a:r>
              <a:rPr lang="en-GB" sz="160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70667C-D6D1-C101-0DDD-EBB44D5AC6AB}"/>
              </a:ext>
            </a:extLst>
          </p:cNvPr>
          <p:cNvSpPr txBox="1"/>
          <p:nvPr/>
        </p:nvSpPr>
        <p:spPr>
          <a:xfrm>
            <a:off x="9726714" y="5268673"/>
            <a:ext cx="218125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sz="1600"/>
              <a:t>The </a:t>
            </a:r>
            <a:r>
              <a:rPr lang="en-GB" sz="1600" b="1"/>
              <a:t>range</a:t>
            </a:r>
            <a:r>
              <a:rPr lang="en-GB" sz="1600"/>
              <a:t> of a predicate is the group of nodes that exist in its </a:t>
            </a:r>
            <a:r>
              <a:rPr lang="en-GB" sz="1600" b="1"/>
              <a:t>object position</a:t>
            </a:r>
            <a:r>
              <a:rPr lang="en-GB" sz="1600"/>
              <a:t>.</a:t>
            </a:r>
          </a:p>
        </p:txBody>
      </p:sp>
      <p:sp>
        <p:nvSpPr>
          <p:cNvPr id="13" name="Rectangle: Rounded Corners 13">
            <a:extLst>
              <a:ext uri="{FF2B5EF4-FFF2-40B4-BE49-F238E27FC236}">
                <a16:creationId xmlns:a16="http://schemas.microsoft.com/office/drawing/2014/main" id="{DE1D0987-241B-275A-9C4C-C979AF128305}"/>
              </a:ext>
            </a:extLst>
          </p:cNvPr>
          <p:cNvSpPr/>
          <p:nvPr/>
        </p:nvSpPr>
        <p:spPr>
          <a:xfrm>
            <a:off x="6016313" y="5562600"/>
            <a:ext cx="1288300" cy="249916"/>
          </a:xfrm>
          <a:prstGeom prst="roundRect">
            <a:avLst>
              <a:gd name="adj" fmla="val 7005"/>
            </a:avLst>
          </a:prstGeom>
          <a:noFill/>
          <a:ln w="28575">
            <a:solidFill>
              <a:srgbClr val="FFC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53742A-9CB3-C6A5-44D2-C3CD0FE87A61}"/>
              </a:ext>
            </a:extLst>
          </p:cNvPr>
          <p:cNvCxnSpPr>
            <a:cxnSpLocks/>
          </p:cNvCxnSpPr>
          <p:nvPr/>
        </p:nvCxnSpPr>
        <p:spPr>
          <a:xfrm flipV="1">
            <a:off x="10940371" y="2834919"/>
            <a:ext cx="0" cy="107576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D4638C2-A312-7C9D-1886-493B199CA418}"/>
              </a:ext>
            </a:extLst>
          </p:cNvPr>
          <p:cNvSpPr/>
          <p:nvPr/>
        </p:nvSpPr>
        <p:spPr>
          <a:xfrm>
            <a:off x="10886371" y="3870721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B3A4E7-BF64-B614-D88A-2D6CE2F978B6}"/>
              </a:ext>
            </a:extLst>
          </p:cNvPr>
          <p:cNvSpPr txBox="1"/>
          <p:nvPr/>
        </p:nvSpPr>
        <p:spPr>
          <a:xfrm>
            <a:off x="9726715" y="3943752"/>
            <a:ext cx="212873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sz="1600"/>
              <a:t>As in SPARQL, the first entry can be shared across multiple lines, with </a:t>
            </a:r>
            <a:r>
              <a:rPr lang="en-US" sz="1600"/>
              <a:t>a ‘</a:t>
            </a:r>
            <a:r>
              <a:rPr lang="en-US" sz="1600">
                <a:solidFill>
                  <a:srgbClr val="F9990B"/>
                </a:solidFill>
              </a:rPr>
              <a:t>;</a:t>
            </a:r>
            <a:r>
              <a:rPr lang="en-US" sz="1600"/>
              <a:t>’</a:t>
            </a:r>
            <a:r>
              <a:rPr lang="en-GB" sz="1600"/>
              <a:t>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42946E-2274-A720-99BB-07A747D53086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8971250" y="5760417"/>
            <a:ext cx="61968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214EB964-2469-4970-8AB4-855072007D9B}"/>
              </a:ext>
            </a:extLst>
          </p:cNvPr>
          <p:cNvSpPr/>
          <p:nvPr/>
        </p:nvSpPr>
        <p:spPr>
          <a:xfrm>
            <a:off x="9590935" y="5706417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87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70020-FE7E-0072-A1C7-274914863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718C3-C3DB-71EF-9459-0C58BD725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066D5-7C12-AC91-1901-30904E2B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002147"/>
                </a:solidFill>
                <a:latin typeface="+mj-lt"/>
              </a:rPr>
              <a:t>Axiom Set </a:t>
            </a:r>
            <a:r>
              <a:rPr lang="en-US">
                <a:solidFill>
                  <a:srgbClr val="002147"/>
                </a:solidFill>
                <a:latin typeface="+mj-lt"/>
              </a:rPr>
              <a:t>3</a:t>
            </a:r>
            <a:endParaRPr 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F6999-A291-F291-49D5-03EB25E434E4}"/>
              </a:ext>
            </a:extLst>
          </p:cNvPr>
          <p:cNvSpPr txBox="1"/>
          <p:nvPr/>
        </p:nvSpPr>
        <p:spPr>
          <a:xfrm>
            <a:off x="824504" y="1172484"/>
            <a:ext cx="59149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accent1"/>
                </a:solidFill>
                <a:cs typeface="Calibri"/>
              </a:rPr>
              <a:t>Sub Properties</a:t>
            </a:r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B635ED0-7EAA-1B95-40A7-5EB3138D7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465" y="2137440"/>
            <a:ext cx="5151955" cy="2646167"/>
          </a:xfrm>
          <a:prstGeom prst="rect">
            <a:avLst/>
          </a:prstGeom>
          <a:noFill/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232A4F-0DC9-3056-7D91-86EECFEBBDDA}"/>
              </a:ext>
            </a:extLst>
          </p:cNvPr>
          <p:cNvSpPr txBox="1"/>
          <p:nvPr/>
        </p:nvSpPr>
        <p:spPr>
          <a:xfrm>
            <a:off x="466580" y="2137440"/>
            <a:ext cx="5914959" cy="2047803"/>
          </a:xfrm>
          <a:prstGeom prst="rect">
            <a:avLst/>
          </a:prstGeom>
          <a:solidFill>
            <a:schemeClr val="tx1"/>
          </a:solidFill>
        </p:spPr>
        <p:txBody>
          <a:bodyPr wrap="square" lIns="251999" tIns="251999" rIns="251999" bIns="251999">
            <a:spAutoFit/>
          </a:bodyPr>
          <a:lstStyle/>
          <a:p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has_father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ObjectProperty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rdfs: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subPropertyOf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has_parent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b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has_mother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ObjectProperty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rdfs: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subPropertyOf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has_parent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</p:txBody>
      </p:sp>
      <p:sp>
        <p:nvSpPr>
          <p:cNvPr id="9" name="Rectangle: Rounded Corners 9">
            <a:extLst>
              <a:ext uri="{FF2B5EF4-FFF2-40B4-BE49-F238E27FC236}">
                <a16:creationId xmlns:a16="http://schemas.microsoft.com/office/drawing/2014/main" id="{DB99EF54-0876-F25C-86D5-7F57A8D0AB0B}"/>
              </a:ext>
            </a:extLst>
          </p:cNvPr>
          <p:cNvSpPr/>
          <p:nvPr/>
        </p:nvSpPr>
        <p:spPr>
          <a:xfrm>
            <a:off x="709526" y="2706446"/>
            <a:ext cx="4636327" cy="29737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327C2CC6-ED55-A7B1-740A-33A6731ACA0E}"/>
              </a:ext>
            </a:extLst>
          </p:cNvPr>
          <p:cNvSpPr/>
          <p:nvPr/>
        </p:nvSpPr>
        <p:spPr>
          <a:xfrm rot="2624461">
            <a:off x="8093592" y="2679358"/>
            <a:ext cx="884089" cy="220067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CA90B9E-122F-0117-35EB-35CC51507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2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4504" t="30949" r="62978" b="51264"/>
          <a:stretch>
            <a:fillRect/>
          </a:stretch>
        </p:blipFill>
        <p:spPr>
          <a:xfrm>
            <a:off x="7827514" y="2943701"/>
            <a:ext cx="708122" cy="516822"/>
          </a:xfrm>
          <a:custGeom>
            <a:avLst/>
            <a:gdLst>
              <a:gd name="connsiteX0" fmla="*/ 106165 w 708122"/>
              <a:gd name="connsiteY0" fmla="*/ 1917 h 516822"/>
              <a:gd name="connsiteX1" fmla="*/ 137874 w 708122"/>
              <a:gd name="connsiteY1" fmla="*/ 4734 h 516822"/>
              <a:gd name="connsiteX2" fmla="*/ 685777 w 708122"/>
              <a:gd name="connsiteY2" fmla="*/ 290888 h 516822"/>
              <a:gd name="connsiteX3" fmla="*/ 703389 w 708122"/>
              <a:gd name="connsiteY3" fmla="*/ 347010 h 516822"/>
              <a:gd name="connsiteX4" fmla="*/ 626372 w 708122"/>
              <a:gd name="connsiteY4" fmla="*/ 494477 h 516822"/>
              <a:gd name="connsiteX5" fmla="*/ 570249 w 708122"/>
              <a:gd name="connsiteY5" fmla="*/ 512089 h 516822"/>
              <a:gd name="connsiteX6" fmla="*/ 22347 w 708122"/>
              <a:gd name="connsiteY6" fmla="*/ 225936 h 516822"/>
              <a:gd name="connsiteX7" fmla="*/ 4734 w 708122"/>
              <a:gd name="connsiteY7" fmla="*/ 169813 h 516822"/>
              <a:gd name="connsiteX8" fmla="*/ 81751 w 708122"/>
              <a:gd name="connsiteY8" fmla="*/ 22347 h 516822"/>
              <a:gd name="connsiteX9" fmla="*/ 106165 w 708122"/>
              <a:gd name="connsiteY9" fmla="*/ 1917 h 51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8122" h="516822">
                <a:moveTo>
                  <a:pt x="106165" y="1917"/>
                </a:moveTo>
                <a:cubicBezTo>
                  <a:pt x="116321" y="-1270"/>
                  <a:pt x="127694" y="-583"/>
                  <a:pt x="137874" y="4734"/>
                </a:cubicBezTo>
                <a:lnTo>
                  <a:pt x="685777" y="290888"/>
                </a:lnTo>
                <a:cubicBezTo>
                  <a:pt x="706138" y="301522"/>
                  <a:pt x="714023" y="326649"/>
                  <a:pt x="703389" y="347010"/>
                </a:cubicBezTo>
                <a:lnTo>
                  <a:pt x="626372" y="494477"/>
                </a:lnTo>
                <a:cubicBezTo>
                  <a:pt x="615738" y="514838"/>
                  <a:pt x="590611" y="522723"/>
                  <a:pt x="570249" y="512089"/>
                </a:cubicBezTo>
                <a:lnTo>
                  <a:pt x="22347" y="225936"/>
                </a:lnTo>
                <a:cubicBezTo>
                  <a:pt x="1986" y="215302"/>
                  <a:pt x="-5900" y="190175"/>
                  <a:pt x="4734" y="169813"/>
                </a:cubicBezTo>
                <a:lnTo>
                  <a:pt x="81751" y="22347"/>
                </a:lnTo>
                <a:cubicBezTo>
                  <a:pt x="87069" y="12166"/>
                  <a:pt x="96009" y="5105"/>
                  <a:pt x="106165" y="1917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</a:ln>
          <a:effectLst/>
        </p:spPr>
      </p:pic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F943DC44-2D63-B450-3198-2E359EDEAF6C}"/>
              </a:ext>
            </a:extLst>
          </p:cNvPr>
          <p:cNvSpPr/>
          <p:nvPr/>
        </p:nvSpPr>
        <p:spPr>
          <a:xfrm>
            <a:off x="710153" y="2401646"/>
            <a:ext cx="1730205" cy="29737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F06427EA-0640-55FA-A609-E91BE8162C94}"/>
              </a:ext>
            </a:extLst>
          </p:cNvPr>
          <p:cNvSpPr/>
          <p:nvPr/>
        </p:nvSpPr>
        <p:spPr>
          <a:xfrm>
            <a:off x="223634" y="2806661"/>
            <a:ext cx="485892" cy="1881873"/>
          </a:xfrm>
          <a:prstGeom prst="bentArrow">
            <a:avLst>
              <a:gd name="adj1" fmla="val 7837"/>
              <a:gd name="adj2" fmla="val 12547"/>
              <a:gd name="adj3" fmla="val 26557"/>
              <a:gd name="adj4" fmla="val 4375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01B17AE-6EBF-B78D-E3A7-5E8B085B17DD}"/>
              </a:ext>
            </a:extLst>
          </p:cNvPr>
          <p:cNvSpPr/>
          <p:nvPr/>
        </p:nvSpPr>
        <p:spPr>
          <a:xfrm>
            <a:off x="187448" y="4651005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7AC81A-5BB4-763C-328B-9FA08E1C2E22}"/>
              </a:ext>
            </a:extLst>
          </p:cNvPr>
          <p:cNvCxnSpPr>
            <a:cxnSpLocks/>
          </p:cNvCxnSpPr>
          <p:nvPr/>
        </p:nvCxnSpPr>
        <p:spPr>
          <a:xfrm flipV="1">
            <a:off x="5508304" y="3922274"/>
            <a:ext cx="0" cy="129099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D032154-2C22-13B7-C886-BDEB3C850E5F}"/>
              </a:ext>
            </a:extLst>
          </p:cNvPr>
          <p:cNvSpPr/>
          <p:nvPr/>
        </p:nvSpPr>
        <p:spPr>
          <a:xfrm>
            <a:off x="5454304" y="5167626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F7C3F0-B372-55C6-BAC1-08440B97F852}"/>
              </a:ext>
            </a:extLst>
          </p:cNvPr>
          <p:cNvSpPr txBox="1"/>
          <p:nvPr/>
        </p:nvSpPr>
        <p:spPr>
          <a:xfrm>
            <a:off x="466579" y="4535338"/>
            <a:ext cx="421724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en-GB" sz="1600">
                <a:solidFill>
                  <a:schemeClr val="accent1"/>
                </a:solidFill>
                <a:cs typeface="Calibri"/>
              </a:rPr>
              <a:t>‘</a:t>
            </a:r>
            <a:r>
              <a:rPr lang="en-GB" sz="1600" b="1">
                <a:solidFill>
                  <a:srgbClr val="FFC100"/>
                </a:solidFill>
                <a:cs typeface="Calibri"/>
              </a:rPr>
              <a:t>:</a:t>
            </a:r>
            <a:r>
              <a:rPr lang="en-GB" sz="1600" b="1" err="1">
                <a:solidFill>
                  <a:srgbClr val="FFC100"/>
                </a:solidFill>
                <a:cs typeface="Calibri"/>
              </a:rPr>
              <a:t>has_parent</a:t>
            </a:r>
            <a:r>
              <a:rPr lang="en-GB" sz="1600">
                <a:solidFill>
                  <a:schemeClr val="accent1"/>
                </a:solidFill>
                <a:cs typeface="Calibri"/>
              </a:rPr>
              <a:t>’ will be added between all nodes that share the ‘</a:t>
            </a:r>
            <a:r>
              <a:rPr lang="en-GB" sz="1600" b="1">
                <a:solidFill>
                  <a:srgbClr val="C00000"/>
                </a:solidFill>
                <a:cs typeface="Calibri"/>
              </a:rPr>
              <a:t>:</a:t>
            </a:r>
            <a:r>
              <a:rPr lang="en-GB" sz="1600" b="1" err="1">
                <a:solidFill>
                  <a:srgbClr val="C00000"/>
                </a:solidFill>
                <a:cs typeface="Calibri"/>
              </a:rPr>
              <a:t>has_father</a:t>
            </a:r>
            <a:r>
              <a:rPr lang="en-GB" sz="1600">
                <a:solidFill>
                  <a:schemeClr val="accent1"/>
                </a:solidFill>
                <a:cs typeface="Calibri"/>
              </a:rPr>
              <a:t>’ relationship.</a:t>
            </a:r>
            <a:endParaRPr lang="en-US" sz="160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27C40B-79C7-13D1-6FE2-5596D0FA9E3C}"/>
              </a:ext>
            </a:extLst>
          </p:cNvPr>
          <p:cNvSpPr txBox="1"/>
          <p:nvPr/>
        </p:nvSpPr>
        <p:spPr>
          <a:xfrm>
            <a:off x="5720157" y="5050432"/>
            <a:ext cx="4482968" cy="9335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en-GB" sz="1600">
                <a:solidFill>
                  <a:schemeClr val="accent1"/>
                </a:solidFill>
                <a:cs typeface="Calibri"/>
              </a:rPr>
              <a:t>Multiple axioms can refer to the same properties.</a:t>
            </a:r>
          </a:p>
          <a:p>
            <a:pPr>
              <a:spcAft>
                <a:spcPts val="800"/>
              </a:spcAft>
            </a:pPr>
            <a:r>
              <a:rPr lang="en-GB" sz="1600">
                <a:cs typeface="Calibri"/>
              </a:rPr>
              <a:t>‘</a:t>
            </a:r>
            <a:r>
              <a:rPr lang="en-GB" sz="1600" b="1">
                <a:cs typeface="Calibri"/>
              </a:rPr>
              <a:t>:</a:t>
            </a:r>
            <a:r>
              <a:rPr lang="en-GB" sz="1600" b="1" err="1">
                <a:cs typeface="Calibri"/>
              </a:rPr>
              <a:t>has_parent</a:t>
            </a:r>
            <a:r>
              <a:rPr lang="en-GB" sz="1600">
                <a:cs typeface="Calibri"/>
              </a:rPr>
              <a:t>’ </a:t>
            </a:r>
            <a:r>
              <a:rPr lang="en-GB" sz="1600">
                <a:solidFill>
                  <a:schemeClr val="accent1"/>
                </a:solidFill>
                <a:cs typeface="Calibri"/>
              </a:rPr>
              <a:t>will also be inferred wherever nodes share ‘</a:t>
            </a:r>
            <a:r>
              <a:rPr lang="en-GB" sz="1600" b="1">
                <a:cs typeface="Calibri"/>
              </a:rPr>
              <a:t>:</a:t>
            </a:r>
            <a:r>
              <a:rPr lang="en-GB" sz="1600" b="1" err="1">
                <a:cs typeface="Calibri"/>
              </a:rPr>
              <a:t>has_mother</a:t>
            </a:r>
            <a:r>
              <a:rPr lang="en-GB" sz="1600">
                <a:cs typeface="Calibri"/>
              </a:rPr>
              <a:t>’.</a:t>
            </a:r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5B145-60E5-DB8C-43A2-97C1FA802950}"/>
              </a:ext>
            </a:extLst>
          </p:cNvPr>
          <p:cNvSpPr txBox="1"/>
          <p:nvPr/>
        </p:nvSpPr>
        <p:spPr>
          <a:xfrm>
            <a:off x="822548" y="1604182"/>
            <a:ext cx="95919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en-GB">
                <a:solidFill>
                  <a:schemeClr val="accent1"/>
                </a:solidFill>
                <a:cs typeface="Calibri"/>
              </a:rPr>
              <a:t>‘Father’ and ‘mother’ relationships are sub-properties of ‘parent’. 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291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70020-FE7E-0072-A1C7-274914863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718C3-C3DB-71EF-9459-0C58BD725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066D5-7C12-AC91-1901-30904E2B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002147"/>
                </a:solidFill>
                <a:latin typeface="+mj-lt"/>
              </a:rPr>
              <a:t>Axiom Set 4</a:t>
            </a:r>
            <a:endParaRPr 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F6999-A291-F291-49D5-03EB25E434E4}"/>
              </a:ext>
            </a:extLst>
          </p:cNvPr>
          <p:cNvSpPr txBox="1"/>
          <p:nvPr/>
        </p:nvSpPr>
        <p:spPr>
          <a:xfrm>
            <a:off x="824504" y="1172484"/>
            <a:ext cx="59149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accent1"/>
                </a:solidFill>
                <a:cs typeface="Calibri"/>
              </a:rPr>
              <a:t>Inverse Properties</a:t>
            </a:r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E398C24-AE7D-D53E-AF44-ECD0259C6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996" y="4436756"/>
            <a:ext cx="5769120" cy="1680326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FFBC89-60ED-BA3E-DFCD-E32C10A7BD9B}"/>
              </a:ext>
            </a:extLst>
          </p:cNvPr>
          <p:cNvSpPr txBox="1"/>
          <p:nvPr/>
        </p:nvSpPr>
        <p:spPr>
          <a:xfrm>
            <a:off x="909562" y="2129225"/>
            <a:ext cx="7451876" cy="1124473"/>
          </a:xfrm>
          <a:prstGeom prst="rect">
            <a:avLst/>
          </a:prstGeom>
          <a:solidFill>
            <a:schemeClr val="tx1"/>
          </a:solidFill>
        </p:spPr>
        <p:txBody>
          <a:bodyPr wrap="square" lIns="251999" tIns="251999" rIns="251999" bIns="251999">
            <a:spAutoFit/>
          </a:bodyPr>
          <a:lstStyle/>
          <a:p>
            <a:r>
              <a:rPr lang="en-GB" sz="2000">
                <a:solidFill>
                  <a:srgbClr val="EBBB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00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result_driver</a:t>
            </a:r>
            <a:r>
              <a:rPr lang="en-GB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err="1">
                <a:solidFill>
                  <a:srgbClr val="EBBB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en-GB" sz="200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err="1">
                <a:solidFill>
                  <a:srgbClr val="EBBB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200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ObjectProperty</a:t>
            </a:r>
            <a:r>
              <a:rPr lang="en-GB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r>
              <a:rPr lang="en-GB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2000" err="1">
                <a:solidFill>
                  <a:srgbClr val="EBBB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200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inverseOf</a:t>
            </a:r>
            <a:r>
              <a:rPr lang="en-GB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>
                <a:solidFill>
                  <a:srgbClr val="EBBB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00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driver_result</a:t>
            </a:r>
            <a:r>
              <a:rPr lang="en-GB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</p:txBody>
      </p: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60A856B8-5341-AF61-3740-F9CE85BFAC1B}"/>
              </a:ext>
            </a:extLst>
          </p:cNvPr>
          <p:cNvSpPr/>
          <p:nvPr/>
        </p:nvSpPr>
        <p:spPr>
          <a:xfrm>
            <a:off x="1746250" y="2712661"/>
            <a:ext cx="4417370" cy="28101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3077B704-8345-B4C1-6D78-4929CA8CB7A7}"/>
              </a:ext>
            </a:extLst>
          </p:cNvPr>
          <p:cNvSpPr/>
          <p:nvPr/>
        </p:nvSpPr>
        <p:spPr>
          <a:xfrm>
            <a:off x="1165311" y="2409829"/>
            <a:ext cx="2171363" cy="2810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2A183BE-1CA8-5BBC-6156-F4091E2A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40525" t="10353" r="40525" b="75789"/>
          <a:stretch>
            <a:fillRect/>
          </a:stretch>
        </p:blipFill>
        <p:spPr>
          <a:xfrm>
            <a:off x="5615071" y="4586928"/>
            <a:ext cx="1301448" cy="277196"/>
          </a:xfrm>
          <a:custGeom>
            <a:avLst/>
            <a:gdLst>
              <a:gd name="connsiteX0" fmla="*/ 46200 w 1301448"/>
              <a:gd name="connsiteY0" fmla="*/ 0 h 277196"/>
              <a:gd name="connsiteX1" fmla="*/ 1255248 w 1301448"/>
              <a:gd name="connsiteY1" fmla="*/ 0 h 277196"/>
              <a:gd name="connsiteX2" fmla="*/ 1301448 w 1301448"/>
              <a:gd name="connsiteY2" fmla="*/ 46200 h 277196"/>
              <a:gd name="connsiteX3" fmla="*/ 1301448 w 1301448"/>
              <a:gd name="connsiteY3" fmla="*/ 230996 h 277196"/>
              <a:gd name="connsiteX4" fmla="*/ 1255248 w 1301448"/>
              <a:gd name="connsiteY4" fmla="*/ 277196 h 277196"/>
              <a:gd name="connsiteX5" fmla="*/ 46200 w 1301448"/>
              <a:gd name="connsiteY5" fmla="*/ 277196 h 277196"/>
              <a:gd name="connsiteX6" fmla="*/ 0 w 1301448"/>
              <a:gd name="connsiteY6" fmla="*/ 230996 h 277196"/>
              <a:gd name="connsiteX7" fmla="*/ 0 w 1301448"/>
              <a:gd name="connsiteY7" fmla="*/ 46200 h 277196"/>
              <a:gd name="connsiteX8" fmla="*/ 46200 w 1301448"/>
              <a:gd name="connsiteY8" fmla="*/ 0 h 27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1448" h="277196">
                <a:moveTo>
                  <a:pt x="46200" y="0"/>
                </a:moveTo>
                <a:lnTo>
                  <a:pt x="1255248" y="0"/>
                </a:lnTo>
                <a:cubicBezTo>
                  <a:pt x="1280764" y="0"/>
                  <a:pt x="1301448" y="20684"/>
                  <a:pt x="1301448" y="46200"/>
                </a:cubicBezTo>
                <a:lnTo>
                  <a:pt x="1301448" y="230996"/>
                </a:lnTo>
                <a:cubicBezTo>
                  <a:pt x="1301448" y="256512"/>
                  <a:pt x="1280764" y="277196"/>
                  <a:pt x="1255248" y="277196"/>
                </a:cubicBezTo>
                <a:lnTo>
                  <a:pt x="46200" y="277196"/>
                </a:lnTo>
                <a:cubicBezTo>
                  <a:pt x="20684" y="277196"/>
                  <a:pt x="0" y="256512"/>
                  <a:pt x="0" y="230996"/>
                </a:cubicBezTo>
                <a:lnTo>
                  <a:pt x="0" y="46200"/>
                </a:lnTo>
                <a:cubicBezTo>
                  <a:pt x="0" y="20684"/>
                  <a:pt x="20684" y="0"/>
                  <a:pt x="4620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</a:ln>
        </p:spPr>
      </p:pic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0E8BC583-BEA3-FBE9-E857-2330FB059169}"/>
              </a:ext>
            </a:extLst>
          </p:cNvPr>
          <p:cNvSpPr/>
          <p:nvPr/>
        </p:nvSpPr>
        <p:spPr>
          <a:xfrm>
            <a:off x="5599832" y="5584964"/>
            <a:ext cx="1301448" cy="27719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FBC626-FD54-116B-C09B-F22DE392DDD4}"/>
              </a:ext>
            </a:extLst>
          </p:cNvPr>
          <p:cNvSpPr txBox="1"/>
          <p:nvPr/>
        </p:nvSpPr>
        <p:spPr>
          <a:xfrm>
            <a:off x="9135116" y="2384410"/>
            <a:ext cx="260603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sz="1600"/>
              <a:t>Only </a:t>
            </a:r>
            <a:r>
              <a:rPr lang="en-GB" sz="1600" b="1"/>
              <a:t>Object Properties </a:t>
            </a:r>
            <a:r>
              <a:rPr lang="en-GB" sz="1600"/>
              <a:t>can have </a:t>
            </a:r>
            <a:r>
              <a:rPr lang="en-GB" sz="1600" b="1"/>
              <a:t>inverse</a:t>
            </a:r>
            <a:r>
              <a:rPr lang="en-GB" sz="1600"/>
              <a:t> relationships as the subject of a triple must always be a node.</a:t>
            </a:r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B3E3EBCC-46CA-25FB-DE5D-AE3E1DC18ABA}"/>
              </a:ext>
            </a:extLst>
          </p:cNvPr>
          <p:cNvSpPr/>
          <p:nvPr/>
        </p:nvSpPr>
        <p:spPr>
          <a:xfrm>
            <a:off x="713132" y="2770784"/>
            <a:ext cx="956917" cy="819754"/>
          </a:xfrm>
          <a:prstGeom prst="bentArrow">
            <a:avLst>
              <a:gd name="adj1" fmla="val 4739"/>
              <a:gd name="adj2" fmla="val 9836"/>
              <a:gd name="adj3" fmla="val 14163"/>
              <a:gd name="adj4" fmla="val 4375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0937956-E7FD-60FE-E271-1C96E551AB81}"/>
              </a:ext>
            </a:extLst>
          </p:cNvPr>
          <p:cNvSpPr/>
          <p:nvPr/>
        </p:nvSpPr>
        <p:spPr>
          <a:xfrm>
            <a:off x="681333" y="3541977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4719B2-4E33-A665-1184-ADDCF325F7A5}"/>
              </a:ext>
            </a:extLst>
          </p:cNvPr>
          <p:cNvSpPr txBox="1"/>
          <p:nvPr/>
        </p:nvSpPr>
        <p:spPr>
          <a:xfrm>
            <a:off x="909562" y="3417743"/>
            <a:ext cx="506578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en-GB" sz="1600">
                <a:solidFill>
                  <a:schemeClr val="accent1"/>
                </a:solidFill>
                <a:cs typeface="Calibri"/>
              </a:rPr>
              <a:t>‘</a:t>
            </a:r>
            <a:r>
              <a:rPr lang="en-GB" sz="1600" b="1">
                <a:solidFill>
                  <a:srgbClr val="FFC100"/>
                </a:solidFill>
                <a:cs typeface="Calibri"/>
              </a:rPr>
              <a:t>:</a:t>
            </a:r>
            <a:r>
              <a:rPr lang="en-GB" sz="1600" b="1" err="1">
                <a:solidFill>
                  <a:srgbClr val="FFC100"/>
                </a:solidFill>
                <a:cs typeface="Calibri"/>
              </a:rPr>
              <a:t>driver_result</a:t>
            </a:r>
            <a:r>
              <a:rPr lang="en-GB" sz="1600" b="1">
                <a:solidFill>
                  <a:srgbClr val="FFC100"/>
                </a:solidFill>
                <a:cs typeface="Calibri"/>
              </a:rPr>
              <a:t> </a:t>
            </a:r>
            <a:r>
              <a:rPr lang="en-GB" sz="1600">
                <a:solidFill>
                  <a:schemeClr val="accent1"/>
                </a:solidFill>
                <a:cs typeface="Calibri"/>
              </a:rPr>
              <a:t>will be inferred between nodes that share the ‘</a:t>
            </a:r>
            <a:r>
              <a:rPr lang="en-GB" sz="1600" b="1">
                <a:solidFill>
                  <a:srgbClr val="C00000"/>
                </a:solidFill>
                <a:cs typeface="Calibri"/>
              </a:rPr>
              <a:t>:</a:t>
            </a:r>
            <a:r>
              <a:rPr lang="en-GB" sz="1600" b="1" err="1">
                <a:solidFill>
                  <a:srgbClr val="C00000"/>
                </a:solidFill>
                <a:cs typeface="Calibri"/>
              </a:rPr>
              <a:t>result_driver</a:t>
            </a:r>
            <a:r>
              <a:rPr lang="en-GB" sz="1600" b="1">
                <a:solidFill>
                  <a:srgbClr val="C00000"/>
                </a:solidFill>
                <a:cs typeface="Calibri"/>
              </a:rPr>
              <a:t> </a:t>
            </a:r>
            <a:r>
              <a:rPr lang="en-GB" sz="1600">
                <a:solidFill>
                  <a:schemeClr val="accent1"/>
                </a:solidFill>
                <a:cs typeface="Calibri"/>
              </a:rPr>
              <a:t>relationship in the opposite direction, </a:t>
            </a:r>
            <a:r>
              <a:rPr lang="en-GB" sz="1600" b="1">
                <a:solidFill>
                  <a:schemeClr val="accent1"/>
                </a:solidFill>
                <a:cs typeface="Calibri"/>
              </a:rPr>
              <a:t>swapping around the subject and object nodes.</a:t>
            </a:r>
            <a:endParaRPr lang="en-US" sz="1600" b="1">
              <a:solidFill>
                <a:schemeClr val="accent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EFB870-0070-F157-DCF3-117D59427F22}"/>
              </a:ext>
            </a:extLst>
          </p:cNvPr>
          <p:cNvCxnSpPr>
            <a:cxnSpLocks/>
          </p:cNvCxnSpPr>
          <p:nvPr/>
        </p:nvCxnSpPr>
        <p:spPr>
          <a:xfrm flipH="1">
            <a:off x="7885531" y="2551226"/>
            <a:ext cx="1118731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849424D-6EA4-E952-77B7-7326D1C20528}"/>
              </a:ext>
            </a:extLst>
          </p:cNvPr>
          <p:cNvSpPr/>
          <p:nvPr/>
        </p:nvSpPr>
        <p:spPr>
          <a:xfrm>
            <a:off x="8922982" y="2499915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8BEB9F-95D4-E75A-3C09-7A8AEE9F16BF}"/>
              </a:ext>
            </a:extLst>
          </p:cNvPr>
          <p:cNvSpPr txBox="1"/>
          <p:nvPr/>
        </p:nvSpPr>
        <p:spPr>
          <a:xfrm>
            <a:off x="822548" y="1604182"/>
            <a:ext cx="95919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en-GB" err="1">
                <a:solidFill>
                  <a:schemeClr val="accent1"/>
                </a:solidFill>
                <a:cs typeface="Calibri"/>
              </a:rPr>
              <a:t>result_driver</a:t>
            </a:r>
            <a:r>
              <a:rPr lang="en-GB">
                <a:solidFill>
                  <a:schemeClr val="accent1"/>
                </a:solidFill>
                <a:cs typeface="Calibri"/>
              </a:rPr>
              <a:t> is the opposite of </a:t>
            </a:r>
            <a:r>
              <a:rPr lang="en-GB" err="1">
                <a:solidFill>
                  <a:schemeClr val="accent1"/>
                </a:solidFill>
                <a:cs typeface="Calibri"/>
              </a:rPr>
              <a:t>driver_result</a:t>
            </a:r>
            <a:r>
              <a:rPr lang="en-GB">
                <a:solidFill>
                  <a:schemeClr val="accent1"/>
                </a:solidFill>
                <a:cs typeface="Calibri"/>
              </a:rPr>
              <a:t>.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475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70020-FE7E-0072-A1C7-274914863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718C3-C3DB-71EF-9459-0C58BD725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066D5-7C12-AC91-1901-30904E2B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002147"/>
                </a:solidFill>
                <a:latin typeface="+mj-lt"/>
              </a:rPr>
              <a:t>Axiom Set 5</a:t>
            </a:r>
            <a:endParaRPr 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F6999-A291-F291-49D5-03EB25E434E4}"/>
              </a:ext>
            </a:extLst>
          </p:cNvPr>
          <p:cNvSpPr txBox="1"/>
          <p:nvPr/>
        </p:nvSpPr>
        <p:spPr>
          <a:xfrm>
            <a:off x="824504" y="1172484"/>
            <a:ext cx="59149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accent1"/>
                </a:solidFill>
                <a:cs typeface="Calibri"/>
              </a:rPr>
              <a:t>Symmetry &amp; Transitivity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BC7F27-BEC5-0503-8ADD-744C94AD756F}"/>
              </a:ext>
            </a:extLst>
          </p:cNvPr>
          <p:cNvSpPr txBox="1"/>
          <p:nvPr/>
        </p:nvSpPr>
        <p:spPr>
          <a:xfrm>
            <a:off x="1101585" y="2056669"/>
            <a:ext cx="6042165" cy="1432250"/>
          </a:xfrm>
          <a:prstGeom prst="rect">
            <a:avLst/>
          </a:prstGeom>
          <a:solidFill>
            <a:schemeClr val="tx1"/>
          </a:solidFill>
        </p:spPr>
        <p:txBody>
          <a:bodyPr wrap="square" lIns="251999" tIns="251999" rIns="251999" bIns="251999">
            <a:spAutoFit/>
          </a:bodyPr>
          <a:lstStyle/>
          <a:p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has_relative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ObjectProperty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</a:p>
          <a:p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TransitiveProperty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</a:p>
          <a:p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SymmetricProperty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</p:txBody>
      </p:sp>
      <p:sp>
        <p:nvSpPr>
          <p:cNvPr id="13" name="Rectangle: Rounded Corners 9">
            <a:extLst>
              <a:ext uri="{FF2B5EF4-FFF2-40B4-BE49-F238E27FC236}">
                <a16:creationId xmlns:a16="http://schemas.microsoft.com/office/drawing/2014/main" id="{BB78F8B2-5E6B-046B-CA68-1D553632CB69}"/>
              </a:ext>
            </a:extLst>
          </p:cNvPr>
          <p:cNvSpPr/>
          <p:nvPr/>
        </p:nvSpPr>
        <p:spPr>
          <a:xfrm>
            <a:off x="1324430" y="2948820"/>
            <a:ext cx="3279299" cy="31838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7">
            <a:extLst>
              <a:ext uri="{FF2B5EF4-FFF2-40B4-BE49-F238E27FC236}">
                <a16:creationId xmlns:a16="http://schemas.microsoft.com/office/drawing/2014/main" id="{1F2840A3-6586-67A8-437B-196E736E5597}"/>
              </a:ext>
            </a:extLst>
          </p:cNvPr>
          <p:cNvSpPr/>
          <p:nvPr/>
        </p:nvSpPr>
        <p:spPr>
          <a:xfrm>
            <a:off x="1313180" y="2616604"/>
            <a:ext cx="3446421" cy="3183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BBA97-E4B3-E19D-A325-931306CC7A53}"/>
              </a:ext>
            </a:extLst>
          </p:cNvPr>
          <p:cNvSpPr txBox="1"/>
          <p:nvPr/>
        </p:nvSpPr>
        <p:spPr>
          <a:xfrm>
            <a:off x="7563581" y="2344750"/>
            <a:ext cx="238057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sz="1600"/>
              <a:t>As in SPARQL, the first and second entries can be shared across multiple lines, with </a:t>
            </a:r>
            <a:r>
              <a:rPr lang="en-US" sz="1600"/>
              <a:t>a ‘</a:t>
            </a:r>
            <a:r>
              <a:rPr lang="en-US" sz="1600">
                <a:solidFill>
                  <a:srgbClr val="F9990B"/>
                </a:solidFill>
              </a:rPr>
              <a:t>,</a:t>
            </a:r>
            <a:r>
              <a:rPr lang="en-US" sz="1600"/>
              <a:t>’</a:t>
            </a:r>
            <a:r>
              <a:rPr lang="en-GB" sz="160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FAE8E-41D2-AFF9-A5EC-B047E4BA87CE}"/>
              </a:ext>
            </a:extLst>
          </p:cNvPr>
          <p:cNvSpPr txBox="1"/>
          <p:nvPr/>
        </p:nvSpPr>
        <p:spPr>
          <a:xfrm>
            <a:off x="1101585" y="3694373"/>
            <a:ext cx="36580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en-GB" sz="1600" b="1">
                <a:solidFill>
                  <a:srgbClr val="C00000"/>
                </a:solidFill>
                <a:cs typeface="Calibri"/>
              </a:rPr>
              <a:t>Transitive Properties </a:t>
            </a:r>
            <a:r>
              <a:rPr lang="en-GB" sz="1600">
                <a:cs typeface="Calibri"/>
              </a:rPr>
              <a:t>are inferred between nodes that are </a:t>
            </a:r>
            <a:r>
              <a:rPr lang="en-GB" sz="1600" b="1">
                <a:cs typeface="Calibri"/>
              </a:rPr>
              <a:t>indirectly connected via a chain</a:t>
            </a:r>
            <a:r>
              <a:rPr lang="en-GB" sz="1600">
                <a:cs typeface="Calibri"/>
              </a:rPr>
              <a:t> of that property.</a:t>
            </a:r>
            <a:endParaRPr 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55B066-CF13-1CAC-4DFB-2414651A9D6F}"/>
              </a:ext>
            </a:extLst>
          </p:cNvPr>
          <p:cNvSpPr txBox="1"/>
          <p:nvPr/>
        </p:nvSpPr>
        <p:spPr>
          <a:xfrm>
            <a:off x="1518856" y="4926914"/>
            <a:ext cx="3765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en-GB" sz="1600" b="1" dirty="0">
                <a:solidFill>
                  <a:srgbClr val="FFC000"/>
                </a:solidFill>
                <a:cs typeface="Calibri"/>
              </a:rPr>
              <a:t>Symmetric Properties </a:t>
            </a:r>
            <a:r>
              <a:rPr lang="en-GB" sz="1600" dirty="0">
                <a:cs typeface="Calibri"/>
              </a:rPr>
              <a:t>are inferred in </a:t>
            </a:r>
            <a:r>
              <a:rPr lang="en-GB" sz="1600" b="1" dirty="0">
                <a:cs typeface="Calibri"/>
              </a:rPr>
              <a:t>both directions </a:t>
            </a:r>
            <a:r>
              <a:rPr lang="en-GB" sz="1600" dirty="0">
                <a:cs typeface="Calibri"/>
              </a:rPr>
              <a:t>between a pair of nodes.</a:t>
            </a:r>
            <a:endParaRPr lang="en-US" sz="16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699D8B-9B7B-FEFA-5BF1-7904843A6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315" y="3752991"/>
            <a:ext cx="4198533" cy="24190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E585EF-E3B0-CD61-7884-CE3189406B23}"/>
              </a:ext>
            </a:extLst>
          </p:cNvPr>
          <p:cNvSpPr txBox="1"/>
          <p:nvPr/>
        </p:nvSpPr>
        <p:spPr>
          <a:xfrm>
            <a:off x="5393590" y="6172055"/>
            <a:ext cx="42256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sz="1200">
                <a:solidFill>
                  <a:schemeClr val="accent5"/>
                </a:solidFill>
              </a:rPr>
              <a:t>Some edges have been hidden from this diagram for clarity.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272C9E-FE11-8CF4-6ACC-E012B29D6630}"/>
              </a:ext>
            </a:extLst>
          </p:cNvPr>
          <p:cNvSpPr txBox="1"/>
          <p:nvPr/>
        </p:nvSpPr>
        <p:spPr>
          <a:xfrm>
            <a:off x="9804100" y="4313057"/>
            <a:ext cx="1911737" cy="20210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en-GB" sz="1600" dirty="0"/>
              <a:t>The same fact can be derived in multiple ways.</a:t>
            </a:r>
          </a:p>
          <a:p>
            <a:pPr>
              <a:spcAft>
                <a:spcPts val="800"/>
              </a:spcAft>
            </a:pPr>
            <a:endParaRPr lang="en-GB" sz="1600" dirty="0"/>
          </a:p>
          <a:p>
            <a:pPr>
              <a:spcAft>
                <a:spcPts val="800"/>
              </a:spcAft>
            </a:pPr>
            <a:r>
              <a:rPr lang="en-GB" sz="1600" dirty="0" err="1"/>
              <a:t>RDFox</a:t>
            </a:r>
            <a:r>
              <a:rPr lang="en-GB" sz="1600" dirty="0"/>
              <a:t> will handle duplicates and only include one. </a:t>
            </a:r>
          </a:p>
        </p:txBody>
      </p:sp>
      <p:sp>
        <p:nvSpPr>
          <p:cNvPr id="38" name="Bent Arrow 37">
            <a:extLst>
              <a:ext uri="{FF2B5EF4-FFF2-40B4-BE49-F238E27FC236}">
                <a16:creationId xmlns:a16="http://schemas.microsoft.com/office/drawing/2014/main" id="{39246DC1-29B6-642B-E266-2BDEF09E4CE5}"/>
              </a:ext>
            </a:extLst>
          </p:cNvPr>
          <p:cNvSpPr/>
          <p:nvPr/>
        </p:nvSpPr>
        <p:spPr>
          <a:xfrm>
            <a:off x="904791" y="2701049"/>
            <a:ext cx="336345" cy="1108123"/>
          </a:xfrm>
          <a:prstGeom prst="bentArrow">
            <a:avLst>
              <a:gd name="adj1" fmla="val 11345"/>
              <a:gd name="adj2" fmla="val 20453"/>
              <a:gd name="adj3" fmla="val 37521"/>
              <a:gd name="adj4" fmla="val 4375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4E0CE5D-D72C-679B-6030-DDFDDAF557B2}"/>
              </a:ext>
            </a:extLst>
          </p:cNvPr>
          <p:cNvSpPr/>
          <p:nvPr/>
        </p:nvSpPr>
        <p:spPr>
          <a:xfrm>
            <a:off x="865321" y="3796473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330F521-F524-4CD8-B099-720B4DC5DCE8}"/>
              </a:ext>
            </a:extLst>
          </p:cNvPr>
          <p:cNvCxnSpPr>
            <a:cxnSpLocks/>
          </p:cNvCxnSpPr>
          <p:nvPr/>
        </p:nvCxnSpPr>
        <p:spPr>
          <a:xfrm flipH="1">
            <a:off x="6813787" y="2521209"/>
            <a:ext cx="603013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7224F03-7BAE-FC90-8B30-B009F2983B13}"/>
              </a:ext>
            </a:extLst>
          </p:cNvPr>
          <p:cNvSpPr/>
          <p:nvPr/>
        </p:nvSpPr>
        <p:spPr>
          <a:xfrm>
            <a:off x="7374988" y="2469898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Bent Arrow 43">
            <a:extLst>
              <a:ext uri="{FF2B5EF4-FFF2-40B4-BE49-F238E27FC236}">
                <a16:creationId xmlns:a16="http://schemas.microsoft.com/office/drawing/2014/main" id="{FFECBA77-3468-40C0-6FEF-8D7832977A61}"/>
              </a:ext>
            </a:extLst>
          </p:cNvPr>
          <p:cNvSpPr/>
          <p:nvPr/>
        </p:nvSpPr>
        <p:spPr>
          <a:xfrm flipH="1">
            <a:off x="4751464" y="3007939"/>
            <a:ext cx="336345" cy="2044653"/>
          </a:xfrm>
          <a:prstGeom prst="bentArrow">
            <a:avLst>
              <a:gd name="adj1" fmla="val 11345"/>
              <a:gd name="adj2" fmla="val 20453"/>
              <a:gd name="adj3" fmla="val 37521"/>
              <a:gd name="adj4" fmla="val 4375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6A9DD2D-D31E-586C-748F-0282FCE9E45A}"/>
              </a:ext>
            </a:extLst>
          </p:cNvPr>
          <p:cNvSpPr/>
          <p:nvPr/>
        </p:nvSpPr>
        <p:spPr>
          <a:xfrm>
            <a:off x="5015990" y="5013593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02B7307-9221-7D28-792F-D5B2CE1DBA09}"/>
              </a:ext>
            </a:extLst>
          </p:cNvPr>
          <p:cNvSpPr/>
          <p:nvPr/>
        </p:nvSpPr>
        <p:spPr>
          <a:xfrm>
            <a:off x="9639393" y="4433197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30">
            <a:extLst>
              <a:ext uri="{FF2B5EF4-FFF2-40B4-BE49-F238E27FC236}">
                <a16:creationId xmlns:a16="http://schemas.microsoft.com/office/drawing/2014/main" id="{83AF725D-C79B-71EA-62CB-70B1771C62EB}"/>
              </a:ext>
            </a:extLst>
          </p:cNvPr>
          <p:cNvSpPr/>
          <p:nvPr/>
        </p:nvSpPr>
        <p:spPr>
          <a:xfrm>
            <a:off x="6362700" y="4433197"/>
            <a:ext cx="2247900" cy="1071425"/>
          </a:xfrm>
          <a:prstGeom prst="roundRect">
            <a:avLst>
              <a:gd name="adj" fmla="val 929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0D253F-0E63-55F3-0F54-A82314DDEA1E}"/>
              </a:ext>
            </a:extLst>
          </p:cNvPr>
          <p:cNvCxnSpPr>
            <a:cxnSpLocks/>
          </p:cNvCxnSpPr>
          <p:nvPr/>
        </p:nvCxnSpPr>
        <p:spPr>
          <a:xfrm flipH="1">
            <a:off x="8153400" y="4484508"/>
            <a:ext cx="157225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D9EAB95-D5AD-8173-DFAB-F18044ED3139}"/>
              </a:ext>
            </a:extLst>
          </p:cNvPr>
          <p:cNvSpPr txBox="1"/>
          <p:nvPr/>
        </p:nvSpPr>
        <p:spPr>
          <a:xfrm>
            <a:off x="822548" y="1604182"/>
            <a:ext cx="95919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en-GB">
                <a:solidFill>
                  <a:schemeClr val="accent1"/>
                </a:solidFill>
                <a:cs typeface="Calibri"/>
              </a:rPr>
              <a:t>Family relatives share the same relationships in many ways.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Rectangle: Rounded Corners 30">
            <a:extLst>
              <a:ext uri="{FF2B5EF4-FFF2-40B4-BE49-F238E27FC236}">
                <a16:creationId xmlns:a16="http://schemas.microsoft.com/office/drawing/2014/main" id="{36DEC16B-590F-9F6B-AE4E-6358E1C2B4C5}"/>
              </a:ext>
            </a:extLst>
          </p:cNvPr>
          <p:cNvSpPr/>
          <p:nvPr/>
        </p:nvSpPr>
        <p:spPr>
          <a:xfrm>
            <a:off x="7109451" y="3888923"/>
            <a:ext cx="718707" cy="80516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495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0D04CA-724D-B065-F5D1-FE96F7D2AF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3A12E-E51D-2B03-D478-131DD53F3C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5DA960-F154-5258-FD70-25F218804B17}"/>
              </a:ext>
            </a:extLst>
          </p:cNvPr>
          <p:cNvCxnSpPr>
            <a:cxnSpLocks/>
          </p:cNvCxnSpPr>
          <p:nvPr/>
        </p:nvCxnSpPr>
        <p:spPr>
          <a:xfrm>
            <a:off x="756000" y="3365815"/>
            <a:ext cx="5040000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DD3553-0B7F-C7FA-EA85-A3D936477BF3}"/>
              </a:ext>
            </a:extLst>
          </p:cNvPr>
          <p:cNvCxnSpPr>
            <a:cxnSpLocks/>
          </p:cNvCxnSpPr>
          <p:nvPr/>
        </p:nvCxnSpPr>
        <p:spPr>
          <a:xfrm>
            <a:off x="6447554" y="3365815"/>
            <a:ext cx="5040000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63E222-0C2F-9AC5-3478-85E364CC99D4}"/>
              </a:ext>
            </a:extLst>
          </p:cNvPr>
          <p:cNvSpPr txBox="1">
            <a:spLocks/>
          </p:cNvSpPr>
          <p:nvPr/>
        </p:nvSpPr>
        <p:spPr>
          <a:xfrm>
            <a:off x="7515117" y="1962210"/>
            <a:ext cx="3787882" cy="5407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40"/>
              </a:lnSpc>
            </a:pPr>
            <a:r>
              <a:rPr lang="en-US" sz="3200" spc="-70">
                <a:latin typeface="Aptos" panose="020B0004020202020204" pitchFamily="34" charset="0"/>
              </a:rPr>
              <a:t>Our blog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2057E32-D766-17E0-CADE-71E0A73B051B}"/>
              </a:ext>
            </a:extLst>
          </p:cNvPr>
          <p:cNvSpPr txBox="1">
            <a:spLocks/>
          </p:cNvSpPr>
          <p:nvPr/>
        </p:nvSpPr>
        <p:spPr>
          <a:xfrm>
            <a:off x="1823562" y="1956553"/>
            <a:ext cx="3787883" cy="4955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40"/>
              </a:lnSpc>
            </a:pPr>
            <a:r>
              <a:rPr lang="en-US" sz="3200" spc="-70">
                <a:latin typeface="Aptos" panose="020B0004020202020204" pitchFamily="34" charset="0"/>
              </a:rPr>
              <a:t>Visit our website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2F08D2-9779-6170-337E-6B29E0063F90}"/>
              </a:ext>
            </a:extLst>
          </p:cNvPr>
          <p:cNvSpPr txBox="1"/>
          <p:nvPr/>
        </p:nvSpPr>
        <p:spPr>
          <a:xfrm>
            <a:off x="1823562" y="2452139"/>
            <a:ext cx="4221638" cy="4055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GB">
                <a:solidFill>
                  <a:schemeClr val="accent4"/>
                </a:solidFill>
                <a:latin typeface="Aptos" panose="020B0004020202020204" pitchFamily="34" charset="0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err="1">
                <a:solidFill>
                  <a:schemeClr val="accent4"/>
                </a:solidFill>
                <a:latin typeface="Aptos" panose="020B0004020202020204" pitchFamily="34" charset="0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www.oxfordsemantic.tech</a:t>
            </a:r>
            <a:endParaRPr lang="en-US">
              <a:solidFill>
                <a:schemeClr val="accent4"/>
              </a:solidFill>
              <a:latin typeface="Aptos" panose="020B0004020202020204" pitchFamily="34" charset="0"/>
              <a:cs typeface="Calibri"/>
            </a:endParaRPr>
          </a:p>
        </p:txBody>
      </p:sp>
      <p:sp>
        <p:nvSpPr>
          <p:cNvPr id="30" name="TextBox 29">
            <a:hlinkClick r:id="rId3"/>
            <a:extLst>
              <a:ext uri="{FF2B5EF4-FFF2-40B4-BE49-F238E27FC236}">
                <a16:creationId xmlns:a16="http://schemas.microsoft.com/office/drawing/2014/main" id="{EF2B198F-2BA3-8995-1AD2-794B285284DC}"/>
              </a:ext>
            </a:extLst>
          </p:cNvPr>
          <p:cNvSpPr txBox="1"/>
          <p:nvPr/>
        </p:nvSpPr>
        <p:spPr>
          <a:xfrm>
            <a:off x="7515116" y="4743405"/>
            <a:ext cx="3591718" cy="7379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GB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https://</a:t>
            </a:r>
            <a:r>
              <a:rPr lang="en-GB" err="1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www.oxfordsemantic.tech</a:t>
            </a:r>
            <a:r>
              <a:rPr lang="en-GB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/free-trial</a:t>
            </a:r>
            <a:endParaRPr lang="en-US">
              <a:solidFill>
                <a:schemeClr val="accent4"/>
              </a:solidFill>
              <a:latin typeface="Aptos" panose="020B0004020202020204" pitchFamily="34" charset="0"/>
              <a:cs typeface="Calibri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B87830C-3DBC-8F51-5C06-631F799235AA}"/>
              </a:ext>
            </a:extLst>
          </p:cNvPr>
          <p:cNvSpPr txBox="1">
            <a:spLocks/>
          </p:cNvSpPr>
          <p:nvPr/>
        </p:nvSpPr>
        <p:spPr>
          <a:xfrm>
            <a:off x="7515117" y="3811330"/>
            <a:ext cx="3787882" cy="8825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40"/>
              </a:lnSpc>
            </a:pPr>
            <a:r>
              <a:rPr lang="en-US" sz="3200" spc="-70">
                <a:latin typeface="Aptos" panose="020B0004020202020204" pitchFamily="34" charset="0"/>
              </a:rPr>
              <a:t>Request an evaluation license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15F6366-44A1-B3AB-069C-985B1353A6D4}"/>
              </a:ext>
            </a:extLst>
          </p:cNvPr>
          <p:cNvSpPr txBox="1">
            <a:spLocks/>
          </p:cNvSpPr>
          <p:nvPr/>
        </p:nvSpPr>
        <p:spPr>
          <a:xfrm>
            <a:off x="1823562" y="3805672"/>
            <a:ext cx="3787883" cy="8825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40"/>
              </a:lnSpc>
            </a:pPr>
            <a:r>
              <a:rPr lang="en-US" sz="3200" spc="-70">
                <a:latin typeface="Aptos" panose="020B0004020202020204" pitchFamily="34" charset="0"/>
              </a:rPr>
              <a:t>Read our documentation</a:t>
            </a:r>
          </a:p>
        </p:txBody>
      </p:sp>
      <p:sp>
        <p:nvSpPr>
          <p:cNvPr id="33" name="TextBox 32">
            <a:hlinkClick r:id="rId4"/>
            <a:extLst>
              <a:ext uri="{FF2B5EF4-FFF2-40B4-BE49-F238E27FC236}">
                <a16:creationId xmlns:a16="http://schemas.microsoft.com/office/drawing/2014/main" id="{4D42309E-D91E-6634-A5F2-E6B5A2F4FBA3}"/>
              </a:ext>
            </a:extLst>
          </p:cNvPr>
          <p:cNvSpPr txBox="1"/>
          <p:nvPr/>
        </p:nvSpPr>
        <p:spPr>
          <a:xfrm>
            <a:off x="1823562" y="4743405"/>
            <a:ext cx="3591718" cy="7379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GB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https://</a:t>
            </a:r>
            <a:r>
              <a:rPr lang="en-GB" err="1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docs.oxfordsemantic.tech</a:t>
            </a:r>
            <a:r>
              <a:rPr lang="en-GB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/</a:t>
            </a:r>
            <a:r>
              <a:rPr lang="en-GB" err="1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index.html</a:t>
            </a:r>
            <a:endParaRPr lang="en-US">
              <a:solidFill>
                <a:schemeClr val="accent4"/>
              </a:solidFill>
              <a:latin typeface="Aptos" panose="020B0004020202020204" pitchFamily="34" charset="0"/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EEAA5E-4D83-7399-5C72-CEC9963EABF2}"/>
              </a:ext>
            </a:extLst>
          </p:cNvPr>
          <p:cNvSpPr txBox="1"/>
          <p:nvPr/>
        </p:nvSpPr>
        <p:spPr>
          <a:xfrm>
            <a:off x="7515116" y="2452139"/>
            <a:ext cx="4221638" cy="4055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GB">
                <a:solidFill>
                  <a:schemeClr val="accent4"/>
                </a:solidFill>
                <a:latin typeface="Aptos" panose="020B000402020202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err="1">
                <a:solidFill>
                  <a:schemeClr val="accent4"/>
                </a:solidFill>
                <a:latin typeface="Aptos" panose="020B000402020202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www.oxfordsemantic.tech</a:t>
            </a:r>
            <a:r>
              <a:rPr lang="en-GB">
                <a:solidFill>
                  <a:schemeClr val="accent4"/>
                </a:solidFill>
                <a:latin typeface="Aptos" panose="020B000402020202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/blog</a:t>
            </a:r>
            <a:endParaRPr lang="en-US">
              <a:solidFill>
                <a:schemeClr val="accent4"/>
              </a:solidFill>
              <a:latin typeface="Aptos" panose="020B0004020202020204" pitchFamily="34" charset="0"/>
              <a:cs typeface="Calibri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3C520113-4AB2-0AA6-F13B-D38D03A135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4190" y="3859766"/>
            <a:ext cx="540000" cy="540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CFCF4CB1-DF88-84B9-B730-81AE21DAF2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4325" y="1912139"/>
            <a:ext cx="540000" cy="540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6B005A9-5798-1FA9-6D58-273677B78A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2635" y="3805672"/>
            <a:ext cx="540000" cy="540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996B63AA-5204-63B8-EF04-3F43F00F23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84190" y="1912139"/>
            <a:ext cx="540000" cy="540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D97825-B3C6-9122-348A-454E4DE30C24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9647552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 spc="-70">
                <a:solidFill>
                  <a:srgbClr val="002147"/>
                </a:solidFill>
                <a:latin typeface="+mn-lt"/>
              </a:rPr>
              <a:t>Additional information</a:t>
            </a:r>
            <a:endParaRPr lang="en-US" spc="-70">
              <a:latin typeface="+mn-l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0586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70020-FE7E-0072-A1C7-274914863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718C3-C3DB-71EF-9459-0C58BD725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066D5-7C12-AC91-1901-30904E2B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002147"/>
                </a:solidFill>
                <a:latin typeface="+mj-lt"/>
              </a:rPr>
              <a:t>Axiom Set 6</a:t>
            </a:r>
            <a:endParaRPr 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F6999-A291-F291-49D5-03EB25E434E4}"/>
              </a:ext>
            </a:extLst>
          </p:cNvPr>
          <p:cNvSpPr txBox="1"/>
          <p:nvPr/>
        </p:nvSpPr>
        <p:spPr>
          <a:xfrm>
            <a:off x="824504" y="1172484"/>
            <a:ext cx="59149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accent1"/>
                </a:solidFill>
                <a:cs typeface="Calibri"/>
              </a:rPr>
              <a:t>Property Chains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BC15A0-ADBD-9F4A-2EB7-0B70F387184E}"/>
              </a:ext>
            </a:extLst>
          </p:cNvPr>
          <p:cNvSpPr txBox="1"/>
          <p:nvPr/>
        </p:nvSpPr>
        <p:spPr>
          <a:xfrm>
            <a:off x="4268167" y="2224055"/>
            <a:ext cx="6673052" cy="2047803"/>
          </a:xfrm>
          <a:prstGeom prst="rect">
            <a:avLst/>
          </a:prstGeom>
          <a:solidFill>
            <a:schemeClr val="tx1"/>
          </a:solidFill>
        </p:spPr>
        <p:txBody>
          <a:bodyPr wrap="square" lIns="251999" tIns="251999" rIns="251999" bIns="251999">
            <a:spAutoFit/>
          </a:bodyPr>
          <a:lstStyle/>
          <a:p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has_uncle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ObjectProperty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propertyChainAxiom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has_parent</a:t>
            </a:r>
            <a:endParaRPr lang="en-GB" sz="200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has_sibling</a:t>
            </a:r>
            <a:endParaRPr lang="en-GB" sz="200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)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9" name="Rectangle: Rounded Corners 9">
            <a:extLst>
              <a:ext uri="{FF2B5EF4-FFF2-40B4-BE49-F238E27FC236}">
                <a16:creationId xmlns:a16="http://schemas.microsoft.com/office/drawing/2014/main" id="{669290CC-2446-CDD7-9CD8-1A45F9C2FAA0}"/>
              </a:ext>
            </a:extLst>
          </p:cNvPr>
          <p:cNvSpPr/>
          <p:nvPr/>
        </p:nvSpPr>
        <p:spPr>
          <a:xfrm>
            <a:off x="5390222" y="2823898"/>
            <a:ext cx="3839225" cy="1182300"/>
          </a:xfrm>
          <a:prstGeom prst="roundRect">
            <a:avLst>
              <a:gd name="adj" fmla="val 7764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7">
            <a:extLst>
              <a:ext uri="{FF2B5EF4-FFF2-40B4-BE49-F238E27FC236}">
                <a16:creationId xmlns:a16="http://schemas.microsoft.com/office/drawing/2014/main" id="{19F54B24-C8A5-1E6B-E650-2729710ADC49}"/>
              </a:ext>
            </a:extLst>
          </p:cNvPr>
          <p:cNvSpPr/>
          <p:nvPr/>
        </p:nvSpPr>
        <p:spPr>
          <a:xfrm>
            <a:off x="4521906" y="2439889"/>
            <a:ext cx="1590827" cy="3642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7C44E7-8967-DE88-453D-8831DDC0EFD7}"/>
              </a:ext>
            </a:extLst>
          </p:cNvPr>
          <p:cNvSpPr txBox="1"/>
          <p:nvPr/>
        </p:nvSpPr>
        <p:spPr>
          <a:xfrm>
            <a:off x="6551326" y="5553467"/>
            <a:ext cx="34899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en-GB" sz="1600">
                <a:cs typeface="Calibri"/>
              </a:rPr>
              <a:t>If </a:t>
            </a:r>
            <a:r>
              <a:rPr lang="en-GB" sz="1600" b="1">
                <a:cs typeface="Calibri"/>
              </a:rPr>
              <a:t>Alice</a:t>
            </a:r>
            <a:r>
              <a:rPr lang="en-GB" sz="1600">
                <a:cs typeface="Calibri"/>
              </a:rPr>
              <a:t> has a </a:t>
            </a:r>
            <a:r>
              <a:rPr lang="en-GB" sz="1600" b="1">
                <a:solidFill>
                  <a:srgbClr val="FFC100"/>
                </a:solidFill>
                <a:cs typeface="Calibri"/>
              </a:rPr>
              <a:t>parent</a:t>
            </a:r>
            <a:r>
              <a:rPr lang="en-GB" sz="1600">
                <a:cs typeface="Calibri"/>
              </a:rPr>
              <a:t> </a:t>
            </a:r>
            <a:r>
              <a:rPr lang="en-GB" sz="1600" b="1">
                <a:cs typeface="Calibri"/>
              </a:rPr>
              <a:t>Bob</a:t>
            </a:r>
            <a:r>
              <a:rPr lang="en-GB" sz="1600">
                <a:cs typeface="Calibri"/>
              </a:rPr>
              <a:t>, and </a:t>
            </a:r>
            <a:r>
              <a:rPr lang="en-GB" sz="1600" b="1">
                <a:cs typeface="Calibri"/>
              </a:rPr>
              <a:t>Bob</a:t>
            </a:r>
            <a:r>
              <a:rPr lang="en-GB" sz="1600">
                <a:cs typeface="Calibri"/>
              </a:rPr>
              <a:t> has a </a:t>
            </a:r>
            <a:r>
              <a:rPr lang="en-GB" sz="1600" b="1">
                <a:solidFill>
                  <a:srgbClr val="FFC100"/>
                </a:solidFill>
                <a:cs typeface="Calibri"/>
              </a:rPr>
              <a:t>sibling</a:t>
            </a:r>
            <a:r>
              <a:rPr lang="en-GB" sz="1600">
                <a:cs typeface="Calibri"/>
              </a:rPr>
              <a:t> </a:t>
            </a:r>
            <a:r>
              <a:rPr lang="en-GB" sz="1600" b="1">
                <a:cs typeface="Calibri"/>
              </a:rPr>
              <a:t>Charlie</a:t>
            </a:r>
            <a:r>
              <a:rPr lang="en-GB" sz="1600">
                <a:cs typeface="Calibri"/>
              </a:rPr>
              <a:t>, then it will be inferred that </a:t>
            </a:r>
            <a:r>
              <a:rPr lang="en-GB" sz="1600" b="1">
                <a:cs typeface="Calibri"/>
              </a:rPr>
              <a:t>Charlie</a:t>
            </a:r>
            <a:r>
              <a:rPr lang="en-GB" sz="1600">
                <a:cs typeface="Calibri"/>
              </a:rPr>
              <a:t> is </a:t>
            </a:r>
            <a:r>
              <a:rPr lang="en-GB" sz="1600" b="1">
                <a:cs typeface="Calibri"/>
              </a:rPr>
              <a:t>Alice’s</a:t>
            </a:r>
            <a:r>
              <a:rPr lang="en-GB" sz="1600">
                <a:cs typeface="Calibri"/>
              </a:rPr>
              <a:t> </a:t>
            </a:r>
            <a:r>
              <a:rPr lang="en-GB" sz="1600" b="1">
                <a:solidFill>
                  <a:srgbClr val="C00000"/>
                </a:solidFill>
                <a:cs typeface="Calibri"/>
              </a:rPr>
              <a:t>Uncle</a:t>
            </a:r>
            <a:r>
              <a:rPr lang="en-GB" sz="1600">
                <a:cs typeface="Calibri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0336FD-F3E6-7921-72C6-1EBB2CECDD15}"/>
              </a:ext>
            </a:extLst>
          </p:cNvPr>
          <p:cNvSpPr txBox="1"/>
          <p:nvPr/>
        </p:nvSpPr>
        <p:spPr>
          <a:xfrm>
            <a:off x="7580849" y="4525802"/>
            <a:ext cx="33843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en-GB" sz="1600">
                <a:cs typeface="Calibri"/>
              </a:rPr>
              <a:t>The predicates in a </a:t>
            </a:r>
            <a:r>
              <a:rPr lang="en-GB" sz="1600" b="1">
                <a:solidFill>
                  <a:srgbClr val="FFC000"/>
                </a:solidFill>
                <a:cs typeface="Calibri"/>
              </a:rPr>
              <a:t>Property Chain </a:t>
            </a:r>
            <a:r>
              <a:rPr lang="en-GB" sz="1600">
                <a:cs typeface="Calibri"/>
              </a:rPr>
              <a:t>are given as lists using ‘</a:t>
            </a:r>
            <a:r>
              <a:rPr lang="en-GB" sz="1600" b="1">
                <a:solidFill>
                  <a:srgbClr val="F9990B"/>
                </a:solidFill>
              </a:rPr>
              <a:t>()</a:t>
            </a:r>
            <a:r>
              <a:rPr lang="en-GB" sz="1600">
                <a:cs typeface="Calibri"/>
              </a:rPr>
              <a:t>’.</a:t>
            </a:r>
            <a:endParaRPr lang="en-US" sz="1600"/>
          </a:p>
        </p:txBody>
      </p:sp>
      <p:sp>
        <p:nvSpPr>
          <p:cNvPr id="28" name="Bent Arrow 27">
            <a:extLst>
              <a:ext uri="{FF2B5EF4-FFF2-40B4-BE49-F238E27FC236}">
                <a16:creationId xmlns:a16="http://schemas.microsoft.com/office/drawing/2014/main" id="{7E941473-EB40-9ABE-5D94-D70D01CB015C}"/>
              </a:ext>
            </a:extLst>
          </p:cNvPr>
          <p:cNvSpPr/>
          <p:nvPr/>
        </p:nvSpPr>
        <p:spPr>
          <a:xfrm flipH="1">
            <a:off x="9115273" y="2864226"/>
            <a:ext cx="1778582" cy="1840983"/>
          </a:xfrm>
          <a:prstGeom prst="bentArrow">
            <a:avLst>
              <a:gd name="adj1" fmla="val 2338"/>
              <a:gd name="adj2" fmla="val 4113"/>
              <a:gd name="adj3" fmla="val 5864"/>
              <a:gd name="adj4" fmla="val 4375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C62C22F-FB81-1D69-5BEC-BBC5939DCCF8}"/>
              </a:ext>
            </a:extLst>
          </p:cNvPr>
          <p:cNvSpPr/>
          <p:nvPr/>
        </p:nvSpPr>
        <p:spPr>
          <a:xfrm>
            <a:off x="10818745" y="4646676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F487AF-DA29-90E6-44B7-16A3CAEDAC04}"/>
              </a:ext>
            </a:extLst>
          </p:cNvPr>
          <p:cNvSpPr txBox="1"/>
          <p:nvPr/>
        </p:nvSpPr>
        <p:spPr>
          <a:xfrm>
            <a:off x="822548" y="1604182"/>
            <a:ext cx="95919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en-GB" sz="1800">
                <a:cs typeface="Calibri"/>
              </a:rPr>
              <a:t>An Uncle is a parent’s sibling …in this male-only dataset.</a:t>
            </a:r>
            <a:endParaRPr lang="en-US" sz="180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5ABC86B-F0F5-8B83-E776-5C9F6EF42FB4}"/>
              </a:ext>
            </a:extLst>
          </p:cNvPr>
          <p:cNvCxnSpPr>
            <a:cxnSpLocks/>
          </p:cNvCxnSpPr>
          <p:nvPr/>
        </p:nvCxnSpPr>
        <p:spPr>
          <a:xfrm flipV="1">
            <a:off x="6440803" y="3704618"/>
            <a:ext cx="0" cy="201860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5BFC7240-6DD4-D014-5A25-60A92F9B1B95}"/>
              </a:ext>
            </a:extLst>
          </p:cNvPr>
          <p:cNvSpPr/>
          <p:nvPr/>
        </p:nvSpPr>
        <p:spPr>
          <a:xfrm>
            <a:off x="6386803" y="5673090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BAE747-FF92-52EB-0EBD-C679E6D4F436}"/>
              </a:ext>
            </a:extLst>
          </p:cNvPr>
          <p:cNvSpPr txBox="1"/>
          <p:nvPr/>
        </p:nvSpPr>
        <p:spPr>
          <a:xfrm>
            <a:off x="822548" y="2171983"/>
            <a:ext cx="31113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GB" sz="1600">
                <a:cs typeface="Calibri"/>
              </a:rPr>
              <a:t>It can be useful to directly connect nodes that are connected indirectly by other nodes and a chain of properties.</a:t>
            </a:r>
            <a:endParaRPr lang="en-US" sz="1600">
              <a:cs typeface="Calibri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06C9D1B-AB13-C162-908E-2C0B2E24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60" y="4331866"/>
            <a:ext cx="4486776" cy="1990497"/>
          </a:xfrm>
          <a:prstGeom prst="rect">
            <a:avLst/>
          </a:prstGeom>
        </p:spPr>
      </p:pic>
      <p:sp>
        <p:nvSpPr>
          <p:cNvPr id="46" name="Rectangle: Rounded Corners 7">
            <a:extLst>
              <a:ext uri="{FF2B5EF4-FFF2-40B4-BE49-F238E27FC236}">
                <a16:creationId xmlns:a16="http://schemas.microsoft.com/office/drawing/2014/main" id="{BADDC938-7173-EBC2-B345-AC749E07D9DB}"/>
              </a:ext>
            </a:extLst>
          </p:cNvPr>
          <p:cNvSpPr/>
          <p:nvPr/>
        </p:nvSpPr>
        <p:spPr>
          <a:xfrm rot="18298526">
            <a:off x="3718254" y="5261574"/>
            <a:ext cx="608762" cy="1823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7">
            <a:extLst>
              <a:ext uri="{FF2B5EF4-FFF2-40B4-BE49-F238E27FC236}">
                <a16:creationId xmlns:a16="http://schemas.microsoft.com/office/drawing/2014/main" id="{FAE065B6-EBDB-E32D-20C0-2FD8D097B4D5}"/>
              </a:ext>
            </a:extLst>
          </p:cNvPr>
          <p:cNvSpPr/>
          <p:nvPr/>
        </p:nvSpPr>
        <p:spPr>
          <a:xfrm>
            <a:off x="1045238" y="4506251"/>
            <a:ext cx="2704526" cy="1272280"/>
          </a:xfrm>
          <a:prstGeom prst="roundRect">
            <a:avLst>
              <a:gd name="adj" fmla="val 6843"/>
            </a:avLst>
          </a:prstGeom>
          <a:noFill/>
          <a:ln w="28575">
            <a:solidFill>
              <a:srgbClr val="FFC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405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70020-FE7E-0072-A1C7-274914863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718C3-C3DB-71EF-9459-0C58BD725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066D5-7C12-AC91-1901-30904E2B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002147"/>
                </a:solidFill>
                <a:latin typeface="+mj-lt"/>
              </a:rPr>
              <a:t>Axiom Set 7</a:t>
            </a:r>
            <a:endParaRPr 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F6999-A291-F291-49D5-03EB25E434E4}"/>
              </a:ext>
            </a:extLst>
          </p:cNvPr>
          <p:cNvSpPr txBox="1"/>
          <p:nvPr/>
        </p:nvSpPr>
        <p:spPr>
          <a:xfrm>
            <a:off x="824504" y="1172484"/>
            <a:ext cx="59149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accent1"/>
                </a:solidFill>
                <a:cs typeface="Calibri"/>
              </a:rPr>
              <a:t>Class Equivalence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808EDC-6BDB-7881-7EAF-85E8D38B4FA0}"/>
              </a:ext>
            </a:extLst>
          </p:cNvPr>
          <p:cNvSpPr txBox="1"/>
          <p:nvPr/>
        </p:nvSpPr>
        <p:spPr>
          <a:xfrm>
            <a:off x="4199786" y="2073332"/>
            <a:ext cx="7535014" cy="2663356"/>
          </a:xfrm>
          <a:prstGeom prst="rect">
            <a:avLst/>
          </a:prstGeom>
          <a:solidFill>
            <a:schemeClr val="tx1"/>
          </a:solidFill>
        </p:spPr>
        <p:txBody>
          <a:bodyPr wrap="square" lIns="251999" tIns="251999" rIns="251999" bIns="251999">
            <a:spAutoFit/>
          </a:bodyPr>
          <a:lstStyle/>
          <a:p>
            <a:r>
              <a:rPr lang="en-GB" sz="2000">
                <a:solidFill>
                  <a:srgbClr val="EBBB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 </a:t>
            </a:r>
            <a:r>
              <a:rPr lang="en-GB" sz="2000">
                <a:solidFill>
                  <a:srgbClr val="EBBB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2000" err="1">
                <a:solidFill>
                  <a:srgbClr val="EBBB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200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GB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r>
              <a:rPr lang="en-GB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2000" err="1">
                <a:solidFill>
                  <a:srgbClr val="EBBB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200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equivalentClass</a:t>
            </a:r>
            <a:endParaRPr lang="en-GB" sz="200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</a:p>
          <a:p>
            <a:r>
              <a:rPr lang="en-GB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GB" sz="2000">
                <a:solidFill>
                  <a:srgbClr val="EBBB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2000" err="1">
                <a:solidFill>
                  <a:srgbClr val="EBBB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200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Restriction</a:t>
            </a:r>
            <a:r>
              <a:rPr lang="en-GB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r>
              <a:rPr lang="en-GB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GB" sz="2000" err="1">
                <a:solidFill>
                  <a:srgbClr val="EBBB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200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onProperty</a:t>
            </a:r>
            <a:r>
              <a:rPr lang="en-GB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>
                <a:solidFill>
                  <a:srgbClr val="EBBB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00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result_positionOrder</a:t>
            </a:r>
            <a:r>
              <a:rPr lang="en-GB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r>
              <a:rPr lang="en-GB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GB" sz="2000" err="1">
                <a:solidFill>
                  <a:srgbClr val="EBBB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200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hasValue</a:t>
            </a:r>
            <a:r>
              <a:rPr lang="en-GB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>
                <a:solidFill>
                  <a:srgbClr val="D1F1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en-GB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^^</a:t>
            </a:r>
            <a:r>
              <a:rPr lang="en-GB" sz="2000" err="1">
                <a:solidFill>
                  <a:srgbClr val="EBBB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xsd:</a:t>
            </a:r>
            <a:r>
              <a:rPr lang="en-GB" sz="200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endParaRPr lang="en-GB" sz="200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] .</a:t>
            </a:r>
          </a:p>
        </p:txBody>
      </p:sp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6B12C199-3147-3DC5-E5FF-39D71E320D0C}"/>
              </a:ext>
            </a:extLst>
          </p:cNvPr>
          <p:cNvSpPr/>
          <p:nvPr/>
        </p:nvSpPr>
        <p:spPr>
          <a:xfrm>
            <a:off x="4935321" y="2941356"/>
            <a:ext cx="6469279" cy="160806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7">
            <a:extLst>
              <a:ext uri="{FF2B5EF4-FFF2-40B4-BE49-F238E27FC236}">
                <a16:creationId xmlns:a16="http://schemas.microsoft.com/office/drawing/2014/main" id="{1145CF83-4E54-F009-824C-5E4CCC05ECC7}"/>
              </a:ext>
            </a:extLst>
          </p:cNvPr>
          <p:cNvSpPr/>
          <p:nvPr/>
        </p:nvSpPr>
        <p:spPr>
          <a:xfrm>
            <a:off x="4942800" y="2592484"/>
            <a:ext cx="3102056" cy="3476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4A49EA-88BA-B09B-DA1E-A8022DF96D63}"/>
              </a:ext>
            </a:extLst>
          </p:cNvPr>
          <p:cNvGrpSpPr/>
          <p:nvPr/>
        </p:nvGrpSpPr>
        <p:grpSpPr>
          <a:xfrm>
            <a:off x="906741" y="5000774"/>
            <a:ext cx="2905467" cy="1332895"/>
            <a:chOff x="823685" y="3736225"/>
            <a:chExt cx="6625677" cy="2928947"/>
          </a:xfrm>
        </p:grpSpPr>
        <p:pic>
          <p:nvPicPr>
            <p:cNvPr id="14" name="Content Placeholder 6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1AA55E38-C244-1271-34D9-C01055173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685" y="3736225"/>
              <a:ext cx="6625677" cy="29289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" name="Content Placeholder 14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DD2A45ED-D430-B87B-9781-D2C42D7E1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18948" t="63357" r="60048" b="6218"/>
            <a:stretch>
              <a:fillRect/>
            </a:stretch>
          </p:blipFill>
          <p:spPr>
            <a:xfrm>
              <a:off x="2079140" y="5591916"/>
              <a:ext cx="1391664" cy="891131"/>
            </a:xfrm>
            <a:custGeom>
              <a:avLst/>
              <a:gdLst>
                <a:gd name="connsiteX0" fmla="*/ 101893 w 1391664"/>
                <a:gd name="connsiteY0" fmla="*/ 1565 h 891131"/>
                <a:gd name="connsiteX1" fmla="*/ 131278 w 1391664"/>
                <a:gd name="connsiteY1" fmla="*/ 4745 h 891131"/>
                <a:gd name="connsiteX2" fmla="*/ 1371571 w 1391664"/>
                <a:gd name="connsiteY2" fmla="*/ 683103 h 891131"/>
                <a:gd name="connsiteX3" fmla="*/ 1386921 w 1391664"/>
                <a:gd name="connsiteY3" fmla="*/ 735515 h 891131"/>
                <a:gd name="connsiteX4" fmla="*/ 1312799 w 1391664"/>
                <a:gd name="connsiteY4" fmla="*/ 871037 h 891131"/>
                <a:gd name="connsiteX5" fmla="*/ 1260387 w 1391664"/>
                <a:gd name="connsiteY5" fmla="*/ 886388 h 891131"/>
                <a:gd name="connsiteX6" fmla="*/ 20095 w 1391664"/>
                <a:gd name="connsiteY6" fmla="*/ 208030 h 891131"/>
                <a:gd name="connsiteX7" fmla="*/ 4744 w 1391664"/>
                <a:gd name="connsiteY7" fmla="*/ 155618 h 891131"/>
                <a:gd name="connsiteX8" fmla="*/ 78866 w 1391664"/>
                <a:gd name="connsiteY8" fmla="*/ 20095 h 891131"/>
                <a:gd name="connsiteX9" fmla="*/ 101893 w 1391664"/>
                <a:gd name="connsiteY9" fmla="*/ 1565 h 89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1664" h="891131">
                  <a:moveTo>
                    <a:pt x="101893" y="1565"/>
                  </a:moveTo>
                  <a:cubicBezTo>
                    <a:pt x="111378" y="-1213"/>
                    <a:pt x="121922" y="-373"/>
                    <a:pt x="131278" y="4745"/>
                  </a:cubicBezTo>
                  <a:lnTo>
                    <a:pt x="1371571" y="683103"/>
                  </a:lnTo>
                  <a:cubicBezTo>
                    <a:pt x="1390283" y="693337"/>
                    <a:pt x="1397155" y="716803"/>
                    <a:pt x="1386921" y="735515"/>
                  </a:cubicBezTo>
                  <a:lnTo>
                    <a:pt x="1312799" y="871037"/>
                  </a:lnTo>
                  <a:cubicBezTo>
                    <a:pt x="1302565" y="889749"/>
                    <a:pt x="1279099" y="896622"/>
                    <a:pt x="1260387" y="886388"/>
                  </a:cubicBezTo>
                  <a:lnTo>
                    <a:pt x="20095" y="208030"/>
                  </a:lnTo>
                  <a:cubicBezTo>
                    <a:pt x="1383" y="197796"/>
                    <a:pt x="-5490" y="174330"/>
                    <a:pt x="4744" y="155618"/>
                  </a:cubicBezTo>
                  <a:lnTo>
                    <a:pt x="78866" y="20095"/>
                  </a:lnTo>
                  <a:cubicBezTo>
                    <a:pt x="83983" y="10739"/>
                    <a:pt x="92408" y="4343"/>
                    <a:pt x="101893" y="1565"/>
                  </a:cubicBezTo>
                  <a:close/>
                </a:path>
              </a:pathLst>
            </a:custGeom>
            <a:ln w="28575">
              <a:solidFill>
                <a:srgbClr val="FFC000"/>
              </a:solidFill>
            </a:ln>
            <a:effectLst/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39ECEBC-5534-AD57-1828-F7B5C86FE832}"/>
                </a:ext>
              </a:extLst>
            </p:cNvPr>
            <p:cNvSpPr/>
            <p:nvPr/>
          </p:nvSpPr>
          <p:spPr>
            <a:xfrm>
              <a:off x="882745" y="3912426"/>
              <a:ext cx="1391664" cy="12691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A216AA-6DA3-5A62-6B45-A6FE19ECB02E}"/>
              </a:ext>
            </a:extLst>
          </p:cNvPr>
          <p:cNvGrpSpPr/>
          <p:nvPr/>
        </p:nvGrpSpPr>
        <p:grpSpPr>
          <a:xfrm>
            <a:off x="905208" y="3535275"/>
            <a:ext cx="2561618" cy="1426031"/>
            <a:chOff x="6773858" y="4064970"/>
            <a:chExt cx="4590142" cy="2416779"/>
          </a:xfrm>
        </p:grpSpPr>
        <p:pic>
          <p:nvPicPr>
            <p:cNvPr id="18" name="Picture 17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D79936F9-4134-65A4-2625-5FE4F6B40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3858" y="4064970"/>
              <a:ext cx="4590142" cy="2416779"/>
            </a:xfrm>
            <a:prstGeom prst="rect">
              <a:avLst/>
            </a:prstGeom>
            <a:ln>
              <a:solidFill>
                <a:schemeClr val="bg2"/>
              </a:solidFill>
            </a:ln>
            <a:effectLst/>
          </p:spPr>
        </p:pic>
        <p:sp>
          <p:nvSpPr>
            <p:cNvPr id="19" name="Rectangle: Rounded Corners 16">
              <a:extLst>
                <a:ext uri="{FF2B5EF4-FFF2-40B4-BE49-F238E27FC236}">
                  <a16:creationId xmlns:a16="http://schemas.microsoft.com/office/drawing/2014/main" id="{A0643E20-5EAD-2F93-76AA-80C7C722DB1F}"/>
                </a:ext>
              </a:extLst>
            </p:cNvPr>
            <p:cNvSpPr/>
            <p:nvPr/>
          </p:nvSpPr>
          <p:spPr>
            <a:xfrm>
              <a:off x="6935917" y="4258847"/>
              <a:ext cx="1689865" cy="69020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7">
              <a:extLst>
                <a:ext uri="{FF2B5EF4-FFF2-40B4-BE49-F238E27FC236}">
                  <a16:creationId xmlns:a16="http://schemas.microsoft.com/office/drawing/2014/main" id="{49072677-7E2C-BF5A-6EC1-FCF49EE8B04D}"/>
                </a:ext>
              </a:extLst>
            </p:cNvPr>
            <p:cNvSpPr/>
            <p:nvPr/>
          </p:nvSpPr>
          <p:spPr>
            <a:xfrm>
              <a:off x="8581078" y="5740657"/>
              <a:ext cx="2584705" cy="282362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86D1BFE-CB33-690C-6153-EEA37690C3D8}"/>
              </a:ext>
            </a:extLst>
          </p:cNvPr>
          <p:cNvSpPr txBox="1"/>
          <p:nvPr/>
        </p:nvSpPr>
        <p:spPr>
          <a:xfrm>
            <a:off x="822548" y="1604182"/>
            <a:ext cx="95919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en-GB" sz="1800">
                <a:cs typeface="Calibri"/>
              </a:rPr>
              <a:t>Ensuring every first-place finish is classed as a win.</a:t>
            </a:r>
            <a:endParaRPr lang="en-US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E9FE3-B009-6064-30B5-E79E2F219730}"/>
              </a:ext>
            </a:extLst>
          </p:cNvPr>
          <p:cNvSpPr txBox="1"/>
          <p:nvPr/>
        </p:nvSpPr>
        <p:spPr>
          <a:xfrm>
            <a:off x="822548" y="2022615"/>
            <a:ext cx="3254152" cy="14260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en-GB" sz="1600">
                <a:cs typeface="Calibri"/>
              </a:rPr>
              <a:t>Classes are often groups of things that share common properties.</a:t>
            </a:r>
          </a:p>
          <a:p>
            <a:pPr>
              <a:spcAft>
                <a:spcPts val="800"/>
              </a:spcAft>
            </a:pPr>
            <a:r>
              <a:rPr lang="en-GB" sz="1600">
                <a:cs typeface="Calibri"/>
              </a:rPr>
              <a:t>Having those </a:t>
            </a:r>
            <a:r>
              <a:rPr lang="en-GB" sz="1600" b="1">
                <a:cs typeface="Calibri"/>
              </a:rPr>
              <a:t>properties</a:t>
            </a:r>
            <a:r>
              <a:rPr lang="en-GB" sz="1600">
                <a:cs typeface="Calibri"/>
              </a:rPr>
              <a:t> is </a:t>
            </a:r>
            <a:r>
              <a:rPr lang="en-GB" sz="1600" b="1">
                <a:solidFill>
                  <a:srgbClr val="C00000"/>
                </a:solidFill>
                <a:cs typeface="Calibri"/>
              </a:rPr>
              <a:t>equivalent to </a:t>
            </a:r>
            <a:r>
              <a:rPr lang="en-GB" sz="1600">
                <a:cs typeface="Calibri"/>
              </a:rPr>
              <a:t>being in that </a:t>
            </a:r>
            <a:r>
              <a:rPr lang="en-GB" sz="1600" b="1">
                <a:cs typeface="Calibri"/>
              </a:rPr>
              <a:t>class</a:t>
            </a:r>
            <a:r>
              <a:rPr lang="en-GB" sz="1600">
                <a:cs typeface="Calibri"/>
              </a:rPr>
              <a:t>, and vice versa.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0EC134-E8C6-DFF7-9968-C728A167831F}"/>
              </a:ext>
            </a:extLst>
          </p:cNvPr>
          <p:cNvSpPr txBox="1"/>
          <p:nvPr/>
        </p:nvSpPr>
        <p:spPr>
          <a:xfrm>
            <a:off x="4324891" y="4976543"/>
            <a:ext cx="33332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GB" sz="1600">
                <a:cs typeface="Calibri"/>
              </a:rPr>
              <a:t>For any class, an </a:t>
            </a:r>
            <a:r>
              <a:rPr lang="en-GB" sz="1600" b="1">
                <a:solidFill>
                  <a:srgbClr val="C00000"/>
                </a:solidFill>
                <a:cs typeface="Calibri"/>
              </a:rPr>
              <a:t>equivalent class</a:t>
            </a:r>
            <a:r>
              <a:rPr lang="en-GB" sz="1600">
                <a:solidFill>
                  <a:srgbClr val="C00000"/>
                </a:solidFill>
                <a:cs typeface="Calibri"/>
              </a:rPr>
              <a:t> </a:t>
            </a:r>
            <a:r>
              <a:rPr lang="en-GB" sz="1600">
                <a:cs typeface="Calibri"/>
              </a:rPr>
              <a:t>can either be </a:t>
            </a:r>
            <a:r>
              <a:rPr lang="en-GB" sz="1600" b="1">
                <a:cs typeface="Calibri"/>
              </a:rPr>
              <a:t>another class </a:t>
            </a:r>
            <a:r>
              <a:rPr lang="en-GB" sz="1600">
                <a:cs typeface="Calibri"/>
              </a:rPr>
              <a:t>or a </a:t>
            </a:r>
            <a:r>
              <a:rPr lang="en-GB" sz="1600" b="1">
                <a:cs typeface="Calibri"/>
              </a:rPr>
              <a:t>node that has certain properties</a:t>
            </a:r>
            <a:r>
              <a:rPr lang="en-GB" sz="1600">
                <a:cs typeface="Calibri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7107D9-B746-CDD3-6444-569F158BF28D}"/>
              </a:ext>
            </a:extLst>
          </p:cNvPr>
          <p:cNvSpPr txBox="1"/>
          <p:nvPr/>
        </p:nvSpPr>
        <p:spPr>
          <a:xfrm>
            <a:off x="8354028" y="4932108"/>
            <a:ext cx="34368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GB" sz="1600">
                <a:cs typeface="Calibri"/>
              </a:rPr>
              <a:t>Using square brackets ‘</a:t>
            </a:r>
            <a:r>
              <a:rPr lang="en-GB" sz="1600" b="1">
                <a:solidFill>
                  <a:srgbClr val="F9990B"/>
                </a:solidFill>
              </a:rPr>
              <a:t>[]</a:t>
            </a:r>
            <a:r>
              <a:rPr lang="en-GB" sz="1600">
                <a:cs typeface="Calibri"/>
              </a:rPr>
              <a:t>’, we define a blank node that represents all things with a </a:t>
            </a:r>
            <a:r>
              <a:rPr lang="en-GB" sz="1600" b="1">
                <a:solidFill>
                  <a:srgbClr val="FFC100"/>
                </a:solidFill>
                <a:cs typeface="Calibri"/>
              </a:rPr>
              <a:t>restriction</a:t>
            </a:r>
            <a:r>
              <a:rPr lang="en-GB" sz="1600">
                <a:cs typeface="Calibri"/>
              </a:rPr>
              <a:t> that it has the property ‘</a:t>
            </a:r>
            <a:r>
              <a:rPr lang="en-GB" sz="1600" b="1">
                <a:solidFill>
                  <a:srgbClr val="FFC000"/>
                </a:solidFill>
                <a:cs typeface="Calibri"/>
              </a:rPr>
              <a:t>:</a:t>
            </a:r>
            <a:r>
              <a:rPr lang="en-GB" sz="1600" b="1" err="1">
                <a:solidFill>
                  <a:srgbClr val="FFC000"/>
                </a:solidFill>
                <a:cs typeface="Calibri"/>
              </a:rPr>
              <a:t>result_positionOrder</a:t>
            </a:r>
            <a:r>
              <a:rPr lang="en-GB" sz="1600">
                <a:cs typeface="Calibri"/>
              </a:rPr>
              <a:t>’ with a value of </a:t>
            </a:r>
            <a:r>
              <a:rPr lang="en-GB" sz="1600" b="1">
                <a:solidFill>
                  <a:srgbClr val="FFC000"/>
                </a:solidFill>
                <a:cs typeface="Calibri"/>
              </a:rPr>
              <a:t>1</a:t>
            </a:r>
            <a:r>
              <a:rPr lang="en-GB" sz="1600">
                <a:cs typeface="Calibri"/>
              </a:rPr>
              <a:t>.</a:t>
            </a:r>
            <a:endParaRPr lang="en-US" sz="1600">
              <a:cs typeface="Calibri"/>
            </a:endParaRPr>
          </a:p>
        </p:txBody>
      </p:sp>
      <p:sp>
        <p:nvSpPr>
          <p:cNvPr id="36" name="Bent Arrow 35">
            <a:extLst>
              <a:ext uri="{FF2B5EF4-FFF2-40B4-BE49-F238E27FC236}">
                <a16:creationId xmlns:a16="http://schemas.microsoft.com/office/drawing/2014/main" id="{5C7BEFF2-437F-3066-73A9-876BB7794D2F}"/>
              </a:ext>
            </a:extLst>
          </p:cNvPr>
          <p:cNvSpPr/>
          <p:nvPr/>
        </p:nvSpPr>
        <p:spPr>
          <a:xfrm>
            <a:off x="4465855" y="2686050"/>
            <a:ext cx="353859" cy="2229217"/>
          </a:xfrm>
          <a:prstGeom prst="bentArrow">
            <a:avLst>
              <a:gd name="adj1" fmla="val 11345"/>
              <a:gd name="adj2" fmla="val 20453"/>
              <a:gd name="adj3" fmla="val 37521"/>
              <a:gd name="adj4" fmla="val 4375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2A23F8D-FAB2-A989-6165-A57F47012EA6}"/>
              </a:ext>
            </a:extLst>
          </p:cNvPr>
          <p:cNvSpPr/>
          <p:nvPr/>
        </p:nvSpPr>
        <p:spPr>
          <a:xfrm>
            <a:off x="4430905" y="4878108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Bent Arrow 37">
            <a:extLst>
              <a:ext uri="{FF2B5EF4-FFF2-40B4-BE49-F238E27FC236}">
                <a16:creationId xmlns:a16="http://schemas.microsoft.com/office/drawing/2014/main" id="{F12170C6-8F9F-CCE0-FA03-CEDC79BAF34A}"/>
              </a:ext>
            </a:extLst>
          </p:cNvPr>
          <p:cNvSpPr/>
          <p:nvPr/>
        </p:nvSpPr>
        <p:spPr>
          <a:xfrm flipH="1">
            <a:off x="5177150" y="4245864"/>
            <a:ext cx="3333211" cy="573255"/>
          </a:xfrm>
          <a:prstGeom prst="bentArrow">
            <a:avLst>
              <a:gd name="adj1" fmla="val 5889"/>
              <a:gd name="adj2" fmla="val 12261"/>
              <a:gd name="adj3" fmla="val 19886"/>
              <a:gd name="adj4" fmla="val 4375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05FDD45-62E8-839E-05F8-5D604D29A1D9}"/>
              </a:ext>
            </a:extLst>
          </p:cNvPr>
          <p:cNvSpPr/>
          <p:nvPr/>
        </p:nvSpPr>
        <p:spPr>
          <a:xfrm>
            <a:off x="8436528" y="4816792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58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70020-FE7E-0072-A1C7-274914863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718C3-C3DB-71EF-9459-0C58BD725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066D5-7C12-AC91-1901-30904E2B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002147"/>
                </a:solidFill>
                <a:latin typeface="+mj-lt"/>
              </a:rPr>
              <a:t>Axiom Set 8</a:t>
            </a:r>
            <a:endParaRPr 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F6999-A291-F291-49D5-03EB25E434E4}"/>
              </a:ext>
            </a:extLst>
          </p:cNvPr>
          <p:cNvSpPr txBox="1"/>
          <p:nvPr/>
        </p:nvSpPr>
        <p:spPr>
          <a:xfrm>
            <a:off x="824504" y="1172484"/>
            <a:ext cx="59149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accent1"/>
                </a:solidFill>
                <a:cs typeface="Calibri"/>
              </a:rPr>
              <a:t>Unions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71A56-A8FC-8403-FB5C-777CA04BC229}"/>
              </a:ext>
            </a:extLst>
          </p:cNvPr>
          <p:cNvSpPr txBox="1"/>
          <p:nvPr/>
        </p:nvSpPr>
        <p:spPr>
          <a:xfrm>
            <a:off x="6096000" y="1607148"/>
            <a:ext cx="5231465" cy="4815128"/>
          </a:xfrm>
          <a:prstGeom prst="rect">
            <a:avLst/>
          </a:prstGeom>
          <a:solidFill>
            <a:schemeClr val="tx1"/>
          </a:solidFill>
        </p:spPr>
        <p:txBody>
          <a:bodyPr wrap="square" lIns="251999" tIns="108000" rIns="251999" bIns="108000">
            <a:spAutoFit/>
          </a:bodyPr>
          <a:lstStyle/>
          <a:p>
            <a:r>
              <a:rPr lang="en-GB" sz="14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Podium </a:t>
            </a:r>
            <a:r>
              <a:rPr lang="en-GB" sz="14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14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r>
              <a:rPr lang="en-GB" sz="1400">
                <a:solidFill>
                  <a:srgbClr val="EBBB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14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equivalentClass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</a:p>
          <a:p>
            <a:r>
              <a:rPr lang="en-GB" sz="1400">
                <a:solidFill>
                  <a:srgbClr val="EBBB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14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r>
              <a:rPr lang="en-GB" sz="1400">
                <a:solidFill>
                  <a:srgbClr val="EBBB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14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unionOf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en-GB" sz="14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endParaRPr lang="en-GB" sz="140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14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Restriction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r>
              <a:rPr lang="en-GB" sz="1400">
                <a:solidFill>
                  <a:srgbClr val="EBBB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14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onProperty</a:t>
            </a:r>
            <a:r>
              <a:rPr lang="en-GB" sz="14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4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result_positionOrder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r>
              <a:rPr lang="en-GB" sz="1400">
                <a:solidFill>
                  <a:srgbClr val="EBBB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14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hasValue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>
                <a:solidFill>
                  <a:srgbClr val="D1F1A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^^</a:t>
            </a:r>
            <a:r>
              <a:rPr lang="en-GB" sz="14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xsd:</a:t>
            </a:r>
            <a:r>
              <a:rPr lang="en-GB" sz="14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endParaRPr lang="en-GB" sz="140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GB" sz="14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[</a:t>
            </a:r>
          </a:p>
          <a:p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14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Restriction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14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onProperty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4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result_positionOrder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r>
              <a:rPr lang="en-GB" sz="14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14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hasValue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>
                <a:solidFill>
                  <a:srgbClr val="D1F1A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"2"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^^</a:t>
            </a:r>
            <a:r>
              <a:rPr lang="en-GB" sz="14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xsd:</a:t>
            </a:r>
            <a:r>
              <a:rPr lang="en-GB" sz="14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endParaRPr lang="en-GB" sz="140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]</a:t>
            </a:r>
            <a:endParaRPr lang="en-GB" sz="140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[</a:t>
            </a:r>
            <a:endParaRPr lang="en-GB" sz="140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a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14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Restriction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r>
              <a:rPr lang="en-GB" sz="14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14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onProperty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4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result_positionOrder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r>
              <a:rPr lang="en-GB" sz="14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14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hasValue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>
                <a:solidFill>
                  <a:srgbClr val="D1F1A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"3"</a:t>
            </a:r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^^</a:t>
            </a:r>
            <a:r>
              <a:rPr lang="en-GB" sz="14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xsd:</a:t>
            </a:r>
            <a:r>
              <a:rPr lang="en-GB" sz="14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endParaRPr lang="en-GB" sz="140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]</a:t>
            </a:r>
          </a:p>
          <a:p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r>
              <a:rPr lang="en-GB" sz="14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] .</a:t>
            </a:r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A523A6B4-19DF-BD73-22D5-F2B93640FC9F}"/>
              </a:ext>
            </a:extLst>
          </p:cNvPr>
          <p:cNvSpPr/>
          <p:nvPr/>
        </p:nvSpPr>
        <p:spPr>
          <a:xfrm>
            <a:off x="6882389" y="3833979"/>
            <a:ext cx="4226560" cy="7415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7">
            <a:extLst>
              <a:ext uri="{FF2B5EF4-FFF2-40B4-BE49-F238E27FC236}">
                <a16:creationId xmlns:a16="http://schemas.microsoft.com/office/drawing/2014/main" id="{6B402130-AADE-C99C-A00F-A52E137F8F63}"/>
              </a:ext>
            </a:extLst>
          </p:cNvPr>
          <p:cNvSpPr/>
          <p:nvPr/>
        </p:nvSpPr>
        <p:spPr>
          <a:xfrm>
            <a:off x="6882389" y="2756218"/>
            <a:ext cx="4226560" cy="7415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7">
            <a:extLst>
              <a:ext uri="{FF2B5EF4-FFF2-40B4-BE49-F238E27FC236}">
                <a16:creationId xmlns:a16="http://schemas.microsoft.com/office/drawing/2014/main" id="{9758C465-3B34-599E-9E1B-9254DEDD4C72}"/>
              </a:ext>
            </a:extLst>
          </p:cNvPr>
          <p:cNvSpPr/>
          <p:nvPr/>
        </p:nvSpPr>
        <p:spPr>
          <a:xfrm>
            <a:off x="6882389" y="4900333"/>
            <a:ext cx="4226560" cy="7415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D272AB-8C5B-CF50-E02C-B781F341C4D0}"/>
              </a:ext>
            </a:extLst>
          </p:cNvPr>
          <p:cNvGrpSpPr/>
          <p:nvPr/>
        </p:nvGrpSpPr>
        <p:grpSpPr>
          <a:xfrm>
            <a:off x="537581" y="3346697"/>
            <a:ext cx="5339903" cy="3075579"/>
            <a:chOff x="5788464" y="2156821"/>
            <a:chExt cx="6085114" cy="3504792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2378B417-BCFB-0C00-89E9-A1E7C6F8D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8464" y="2156821"/>
              <a:ext cx="6085114" cy="3504792"/>
            </a:xfrm>
            <a:prstGeom prst="rect">
              <a:avLst/>
            </a:prstGeom>
            <a:effectLst/>
          </p:spPr>
        </p:pic>
        <p:sp>
          <p:nvSpPr>
            <p:cNvPr id="15" name="Rectangle: Rounded Corners 13">
              <a:extLst>
                <a:ext uri="{FF2B5EF4-FFF2-40B4-BE49-F238E27FC236}">
                  <a16:creationId xmlns:a16="http://schemas.microsoft.com/office/drawing/2014/main" id="{301ADB8A-4D05-1422-FD25-A49098FDB4FA}"/>
                </a:ext>
              </a:extLst>
            </p:cNvPr>
            <p:cNvSpPr/>
            <p:nvPr/>
          </p:nvSpPr>
          <p:spPr>
            <a:xfrm>
              <a:off x="7132849" y="3839028"/>
              <a:ext cx="1087075" cy="1453848"/>
            </a:xfrm>
            <a:prstGeom prst="roundRect">
              <a:avLst>
                <a:gd name="adj" fmla="val 4979"/>
              </a:avLst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: Rounded Corners 14">
              <a:extLst>
                <a:ext uri="{FF2B5EF4-FFF2-40B4-BE49-F238E27FC236}">
                  <a16:creationId xmlns:a16="http://schemas.microsoft.com/office/drawing/2014/main" id="{C495233C-533B-AD09-92CD-92E2ED190A5D}"/>
                </a:ext>
              </a:extLst>
            </p:cNvPr>
            <p:cNvSpPr/>
            <p:nvPr/>
          </p:nvSpPr>
          <p:spPr>
            <a:xfrm>
              <a:off x="8983865" y="3341763"/>
              <a:ext cx="1087075" cy="1573742"/>
            </a:xfrm>
            <a:prstGeom prst="roundRect">
              <a:avLst>
                <a:gd name="adj" fmla="val 4979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: Rounded Corners 15">
              <a:extLst>
                <a:ext uri="{FF2B5EF4-FFF2-40B4-BE49-F238E27FC236}">
                  <a16:creationId xmlns:a16="http://schemas.microsoft.com/office/drawing/2014/main" id="{559081B9-EDC5-4895-8ABD-E201EB02F101}"/>
                </a:ext>
              </a:extLst>
            </p:cNvPr>
            <p:cNvSpPr/>
            <p:nvPr/>
          </p:nvSpPr>
          <p:spPr>
            <a:xfrm>
              <a:off x="10625381" y="4075113"/>
              <a:ext cx="1087075" cy="1573742"/>
            </a:xfrm>
            <a:prstGeom prst="roundRect">
              <a:avLst>
                <a:gd name="adj" fmla="val 4979"/>
              </a:avLst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31E1D2E-C330-723A-44CE-24577A47A8F6}"/>
              </a:ext>
            </a:extLst>
          </p:cNvPr>
          <p:cNvSpPr txBox="1"/>
          <p:nvPr/>
        </p:nvSpPr>
        <p:spPr>
          <a:xfrm>
            <a:off x="822548" y="1604182"/>
            <a:ext cx="95919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en-US" sz="1800"/>
              <a:t>Accepting one thing OR another.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2E5774-2B27-90D2-2D8E-3983C767B429}"/>
              </a:ext>
            </a:extLst>
          </p:cNvPr>
          <p:cNvSpPr txBox="1"/>
          <p:nvPr/>
        </p:nvSpPr>
        <p:spPr>
          <a:xfrm>
            <a:off x="822548" y="2078390"/>
            <a:ext cx="5054936" cy="6873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sz="1600"/>
              <a:t>By using </a:t>
            </a:r>
            <a:r>
              <a:rPr lang="en-GB" sz="1600" b="1" err="1"/>
              <a:t>owl:unionOf</a:t>
            </a:r>
            <a:r>
              <a:rPr lang="en-GB" sz="1600" b="1"/>
              <a:t> </a:t>
            </a:r>
            <a:r>
              <a:rPr lang="en-GB" sz="1600"/>
              <a:t>we can accept several patterns.</a:t>
            </a:r>
          </a:p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sz="1600"/>
              <a:t>In F1, a ‘</a:t>
            </a:r>
            <a:r>
              <a:rPr lang="en-GB" sz="1600" b="1"/>
              <a:t>Podium</a:t>
            </a:r>
            <a:r>
              <a:rPr lang="en-GB" sz="1600"/>
              <a:t>’ means finishing </a:t>
            </a:r>
            <a:r>
              <a:rPr lang="en-GB" sz="1600" b="1">
                <a:solidFill>
                  <a:srgbClr val="C00000"/>
                </a:solidFill>
              </a:rPr>
              <a:t>1</a:t>
            </a:r>
            <a:r>
              <a:rPr lang="en-GB" sz="1600" b="1" baseline="30000">
                <a:solidFill>
                  <a:srgbClr val="C00000"/>
                </a:solidFill>
              </a:rPr>
              <a:t>st</a:t>
            </a:r>
            <a:r>
              <a:rPr lang="en-GB" sz="1600"/>
              <a:t>, </a:t>
            </a:r>
            <a:r>
              <a:rPr lang="en-GB" sz="1600" b="1">
                <a:solidFill>
                  <a:srgbClr val="FFC100"/>
                </a:solidFill>
              </a:rPr>
              <a:t>2</a:t>
            </a:r>
            <a:r>
              <a:rPr lang="en-GB" sz="1600" b="1" baseline="30000">
                <a:solidFill>
                  <a:srgbClr val="FFC100"/>
                </a:solidFill>
              </a:rPr>
              <a:t>nd</a:t>
            </a:r>
            <a:r>
              <a:rPr lang="en-GB" sz="1600"/>
              <a:t>, or </a:t>
            </a:r>
            <a:r>
              <a:rPr lang="en-GB" sz="1600" b="1">
                <a:solidFill>
                  <a:schemeClr val="accent6"/>
                </a:solidFill>
              </a:rPr>
              <a:t>3</a:t>
            </a:r>
            <a:r>
              <a:rPr lang="en-GB" sz="1600" b="1" baseline="30000">
                <a:solidFill>
                  <a:schemeClr val="accent6"/>
                </a:solidFill>
              </a:rPr>
              <a:t>rd</a:t>
            </a:r>
            <a:r>
              <a:rPr lang="en-GB" sz="160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8E22C-01AB-CD2B-698C-65E179A2B89C}"/>
              </a:ext>
            </a:extLst>
          </p:cNvPr>
          <p:cNvSpPr txBox="1"/>
          <p:nvPr/>
        </p:nvSpPr>
        <p:spPr>
          <a:xfrm>
            <a:off x="822548" y="2888041"/>
            <a:ext cx="489080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sz="1600"/>
              <a:t>We can combine both </a:t>
            </a:r>
            <a:r>
              <a:rPr lang="en-GB" sz="1600" b="1"/>
              <a:t>lists </a:t>
            </a:r>
            <a:r>
              <a:rPr lang="en-GB" sz="1600">
                <a:cs typeface="Calibri"/>
              </a:rPr>
              <a:t>‘</a:t>
            </a:r>
            <a:r>
              <a:rPr lang="en-GB" sz="1600" b="1">
                <a:solidFill>
                  <a:srgbClr val="F9990B"/>
                </a:solidFill>
              </a:rPr>
              <a:t>()</a:t>
            </a:r>
            <a:r>
              <a:rPr lang="en-GB" sz="1600">
                <a:cs typeface="Calibri"/>
              </a:rPr>
              <a:t>’</a:t>
            </a:r>
            <a:r>
              <a:rPr lang="en-GB" sz="1600"/>
              <a:t> and </a:t>
            </a:r>
            <a:r>
              <a:rPr lang="en-GB" sz="1600" b="1"/>
              <a:t>blank nodes </a:t>
            </a:r>
            <a:r>
              <a:rPr lang="en-GB" sz="1600">
                <a:cs typeface="Calibri"/>
              </a:rPr>
              <a:t>‘</a:t>
            </a:r>
            <a:r>
              <a:rPr lang="en-GB" sz="1600" b="1">
                <a:solidFill>
                  <a:srgbClr val="F9990B"/>
                </a:solidFill>
              </a:rPr>
              <a:t>[]</a:t>
            </a:r>
            <a:r>
              <a:rPr lang="en-GB" sz="1600">
                <a:cs typeface="Calibri"/>
              </a:rPr>
              <a:t>’</a:t>
            </a:r>
            <a:r>
              <a:rPr lang="en-GB" sz="1600"/>
              <a:t>.</a:t>
            </a:r>
          </a:p>
        </p:txBody>
      </p:sp>
      <p:sp>
        <p:nvSpPr>
          <p:cNvPr id="22" name="Bent Arrow 21">
            <a:extLst>
              <a:ext uri="{FF2B5EF4-FFF2-40B4-BE49-F238E27FC236}">
                <a16:creationId xmlns:a16="http://schemas.microsoft.com/office/drawing/2014/main" id="{95CC4E63-A06A-8711-48CE-4CC45D0D7992}"/>
              </a:ext>
            </a:extLst>
          </p:cNvPr>
          <p:cNvSpPr/>
          <p:nvPr/>
        </p:nvSpPr>
        <p:spPr>
          <a:xfrm flipV="1">
            <a:off x="5745619" y="2253186"/>
            <a:ext cx="942413" cy="288523"/>
          </a:xfrm>
          <a:prstGeom prst="bentArrow">
            <a:avLst>
              <a:gd name="adj1" fmla="val 16935"/>
              <a:gd name="adj2" fmla="val 27440"/>
              <a:gd name="adj3" fmla="val 43137"/>
              <a:gd name="adj4" fmla="val 4375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068419-84ED-0E32-2B5F-6F5C2D097D46}"/>
              </a:ext>
            </a:extLst>
          </p:cNvPr>
          <p:cNvSpPr/>
          <p:nvPr/>
        </p:nvSpPr>
        <p:spPr>
          <a:xfrm>
            <a:off x="5713356" y="2175998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ent Arrow 25">
            <a:extLst>
              <a:ext uri="{FF2B5EF4-FFF2-40B4-BE49-F238E27FC236}">
                <a16:creationId xmlns:a16="http://schemas.microsoft.com/office/drawing/2014/main" id="{927B0165-931C-5395-0AD0-8E185DA18C88}"/>
              </a:ext>
            </a:extLst>
          </p:cNvPr>
          <p:cNvSpPr/>
          <p:nvPr/>
        </p:nvSpPr>
        <p:spPr>
          <a:xfrm>
            <a:off x="5534026" y="2577557"/>
            <a:ext cx="1442756" cy="540759"/>
          </a:xfrm>
          <a:prstGeom prst="bentArrow">
            <a:avLst>
              <a:gd name="adj1" fmla="val 8128"/>
              <a:gd name="adj2" fmla="val 13349"/>
              <a:gd name="adj3" fmla="val 23761"/>
              <a:gd name="adj4" fmla="val 4375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1B360BC-222A-4774-3C18-206B91EA8A54}"/>
              </a:ext>
            </a:extLst>
          </p:cNvPr>
          <p:cNvSpPr/>
          <p:nvPr/>
        </p:nvSpPr>
        <p:spPr>
          <a:xfrm>
            <a:off x="5506055" y="3024834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39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70020-FE7E-0072-A1C7-274914863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718C3-C3DB-71EF-9459-0C58BD725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066D5-7C12-AC91-1901-30904E2B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002147"/>
                </a:solidFill>
                <a:latin typeface="+mj-lt"/>
              </a:rPr>
              <a:t>Axiom Set </a:t>
            </a:r>
            <a:r>
              <a:rPr lang="en-US">
                <a:solidFill>
                  <a:srgbClr val="002147"/>
                </a:solidFill>
                <a:latin typeface="+mj-lt"/>
              </a:rPr>
              <a:t>9</a:t>
            </a:r>
            <a:endParaRPr 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F6999-A291-F291-49D5-03EB25E434E4}"/>
              </a:ext>
            </a:extLst>
          </p:cNvPr>
          <p:cNvSpPr txBox="1"/>
          <p:nvPr/>
        </p:nvSpPr>
        <p:spPr>
          <a:xfrm>
            <a:off x="824504" y="1172484"/>
            <a:ext cx="59149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accent1"/>
                </a:solidFill>
                <a:cs typeface="Calibri"/>
              </a:rPr>
              <a:t>Class Intersections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C8DE2-B467-3AFF-584D-66433F3DECC2}"/>
              </a:ext>
            </a:extLst>
          </p:cNvPr>
          <p:cNvSpPr txBox="1"/>
          <p:nvPr/>
        </p:nvSpPr>
        <p:spPr>
          <a:xfrm>
            <a:off x="6197781" y="1712711"/>
            <a:ext cx="5448012" cy="3278909"/>
          </a:xfrm>
          <a:prstGeom prst="rect">
            <a:avLst/>
          </a:prstGeom>
          <a:solidFill>
            <a:schemeClr val="tx1"/>
          </a:solidFill>
        </p:spPr>
        <p:txBody>
          <a:bodyPr wrap="square" lIns="251999" tIns="251999" rIns="251999" bIns="251999">
            <a:spAutoFit/>
          </a:bodyPr>
          <a:lstStyle/>
          <a:p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RaceWinnerAndPoleSitter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equivalentClass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</a:p>
          <a:p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a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2000" err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owl: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intersectionOf</a:t>
            </a:r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	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RaceWinner</a:t>
            </a:r>
            <a:endParaRPr lang="en-GB" sz="200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	:</a:t>
            </a:r>
            <a:r>
              <a:rPr lang="en-GB" sz="200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PoleSitter</a:t>
            </a:r>
            <a:endParaRPr lang="en-GB" sz="200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)</a:t>
            </a:r>
          </a:p>
          <a:p>
            <a:r>
              <a:rPr lang="en-GB" sz="200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] .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27FFDF-F062-1AEE-9981-92136BBDDE2F}"/>
              </a:ext>
            </a:extLst>
          </p:cNvPr>
          <p:cNvSpPr/>
          <p:nvPr/>
        </p:nvSpPr>
        <p:spPr>
          <a:xfrm>
            <a:off x="8167209" y="3187700"/>
            <a:ext cx="3259380" cy="1216335"/>
          </a:xfrm>
          <a:prstGeom prst="roundRect">
            <a:avLst>
              <a:gd name="adj" fmla="val 10402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7">
            <a:extLst>
              <a:ext uri="{FF2B5EF4-FFF2-40B4-BE49-F238E27FC236}">
                <a16:creationId xmlns:a16="http://schemas.microsoft.com/office/drawing/2014/main" id="{4472442E-B915-4E99-F669-4F79850CDF39}"/>
              </a:ext>
            </a:extLst>
          </p:cNvPr>
          <p:cNvSpPr/>
          <p:nvPr/>
        </p:nvSpPr>
        <p:spPr>
          <a:xfrm>
            <a:off x="6408273" y="1929740"/>
            <a:ext cx="3865920" cy="3765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296EAE-6A7E-7462-376E-AB5AAF45D960}"/>
              </a:ext>
            </a:extLst>
          </p:cNvPr>
          <p:cNvGrpSpPr/>
          <p:nvPr/>
        </p:nvGrpSpPr>
        <p:grpSpPr>
          <a:xfrm>
            <a:off x="822548" y="3884801"/>
            <a:ext cx="5330408" cy="2399579"/>
            <a:chOff x="5462210" y="3264562"/>
            <a:chExt cx="6677856" cy="3006157"/>
          </a:xfrm>
        </p:grpSpPr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CCB088C4-38EA-64F5-3969-A3BA30F68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2210" y="3264562"/>
              <a:ext cx="6677856" cy="3006157"/>
            </a:xfrm>
            <a:prstGeom prst="rect">
              <a:avLst/>
            </a:prstGeom>
            <a:effectLst/>
          </p:spPr>
        </p:pic>
        <p:sp>
          <p:nvSpPr>
            <p:cNvPr id="13" name="Rectangle: Rounded Corners 11">
              <a:extLst>
                <a:ext uri="{FF2B5EF4-FFF2-40B4-BE49-F238E27FC236}">
                  <a16:creationId xmlns:a16="http://schemas.microsoft.com/office/drawing/2014/main" id="{1CB15192-7A34-805F-3730-7ABF5B8E839B}"/>
                </a:ext>
              </a:extLst>
            </p:cNvPr>
            <p:cNvSpPr/>
            <p:nvPr/>
          </p:nvSpPr>
          <p:spPr>
            <a:xfrm>
              <a:off x="8112919" y="3384493"/>
              <a:ext cx="1211943" cy="472923"/>
            </a:xfrm>
            <a:prstGeom prst="roundRect">
              <a:avLst>
                <a:gd name="adj" fmla="val 11975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2">
              <a:extLst>
                <a:ext uri="{FF2B5EF4-FFF2-40B4-BE49-F238E27FC236}">
                  <a16:creationId xmlns:a16="http://schemas.microsoft.com/office/drawing/2014/main" id="{B58C869E-D0F1-D23B-9B5A-14D07AF9B946}"/>
                </a:ext>
              </a:extLst>
            </p:cNvPr>
            <p:cNvSpPr/>
            <p:nvPr/>
          </p:nvSpPr>
          <p:spPr>
            <a:xfrm>
              <a:off x="7052086" y="3946871"/>
              <a:ext cx="3477461" cy="472923"/>
            </a:xfrm>
            <a:prstGeom prst="roundRect">
              <a:avLst>
                <a:gd name="adj" fmla="val 11975"/>
              </a:avLst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0F11FC3-CABD-E3F2-2496-5460DCFAF3B0}"/>
              </a:ext>
            </a:extLst>
          </p:cNvPr>
          <p:cNvSpPr txBox="1"/>
          <p:nvPr/>
        </p:nvSpPr>
        <p:spPr>
          <a:xfrm>
            <a:off x="822548" y="1604182"/>
            <a:ext cx="95919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en-US" sz="1800"/>
              <a:t>Combining one thing AND another.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8DD8E-E1C7-B19C-C034-C4FE550A0737}"/>
              </a:ext>
            </a:extLst>
          </p:cNvPr>
          <p:cNvSpPr txBox="1"/>
          <p:nvPr/>
        </p:nvSpPr>
        <p:spPr>
          <a:xfrm>
            <a:off x="822548" y="2602925"/>
            <a:ext cx="39018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GB" sz="1600"/>
              <a:t>Everything inside </a:t>
            </a:r>
            <a:r>
              <a:rPr lang="en-GB" sz="1600" b="1" err="1">
                <a:solidFill>
                  <a:srgbClr val="FFC100"/>
                </a:solidFill>
              </a:rPr>
              <a:t>owl:intersectionOf</a:t>
            </a:r>
            <a:r>
              <a:rPr lang="en-GB" sz="1600">
                <a:solidFill>
                  <a:srgbClr val="FFC100"/>
                </a:solidFill>
              </a:rPr>
              <a:t> </a:t>
            </a:r>
            <a:r>
              <a:rPr lang="en-GB" sz="1600"/>
              <a:t>must be included in the matched pattern.</a:t>
            </a: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5973A6A6-0A95-1822-8373-3D4FD256A6D2}"/>
              </a:ext>
            </a:extLst>
          </p:cNvPr>
          <p:cNvSpPr/>
          <p:nvPr/>
        </p:nvSpPr>
        <p:spPr>
          <a:xfrm flipV="1">
            <a:off x="4678018" y="2729118"/>
            <a:ext cx="3448766" cy="699877"/>
          </a:xfrm>
          <a:prstGeom prst="bentArrow">
            <a:avLst>
              <a:gd name="adj1" fmla="val 5943"/>
              <a:gd name="adj2" fmla="val 10180"/>
              <a:gd name="adj3" fmla="val 19930"/>
              <a:gd name="adj4" fmla="val 4375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A3D538-8CD0-3465-0A61-31EC8B689DC4}"/>
              </a:ext>
            </a:extLst>
          </p:cNvPr>
          <p:cNvSpPr/>
          <p:nvPr/>
        </p:nvSpPr>
        <p:spPr>
          <a:xfrm>
            <a:off x="4646666" y="2675855"/>
            <a:ext cx="108000" cy="1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19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144469-D9B2-D88E-9590-CD44B1F70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DD92B-6005-332D-BCA3-3B21B72AC5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612301-189E-17C8-7085-E04883CE1E2C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9647552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>
                <a:solidFill>
                  <a:srgbClr val="002147"/>
                </a:solidFill>
              </a:rPr>
              <a:t>Parsing the Ontology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2654E-DD91-F0ED-6711-466417E85787}"/>
              </a:ext>
            </a:extLst>
          </p:cNvPr>
          <p:cNvSpPr txBox="1"/>
          <p:nvPr/>
        </p:nvSpPr>
        <p:spPr>
          <a:xfrm>
            <a:off x="824505" y="1651711"/>
            <a:ext cx="93733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002147"/>
                </a:solidFill>
                <a:cs typeface="Calibri"/>
              </a:rPr>
              <a:t>Now we just need to import the axioms into a named graph, and then parse the graph for axioms:</a:t>
            </a:r>
            <a:endParaRPr lang="en-US" sz="2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255E71-F25D-D1BE-684F-1792B7C73E87}"/>
              </a:ext>
            </a:extLst>
          </p:cNvPr>
          <p:cNvSpPr txBox="1"/>
          <p:nvPr/>
        </p:nvSpPr>
        <p:spPr>
          <a:xfrm>
            <a:off x="824505" y="2832100"/>
            <a:ext cx="7214380" cy="442035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i="1">
                <a:solidFill>
                  <a:srgbClr val="002147"/>
                </a:solidFill>
                <a:latin typeface="Courier New"/>
                <a:cs typeface="Courier New"/>
              </a:rPr>
              <a:t>import &gt; :</a:t>
            </a:r>
            <a:r>
              <a:rPr lang="en-GB" sz="2400" i="1" err="1">
                <a:solidFill>
                  <a:srgbClr val="002147"/>
                </a:solidFill>
                <a:latin typeface="Courier New"/>
                <a:cs typeface="Courier New"/>
              </a:rPr>
              <a:t>myAxioms</a:t>
            </a:r>
            <a:r>
              <a:rPr lang="en-GB" sz="2400" i="1">
                <a:solidFill>
                  <a:srgbClr val="002147"/>
                </a:solidFill>
                <a:latin typeface="Courier New"/>
                <a:cs typeface="Courier New"/>
              </a:rPr>
              <a:t> axioms/</a:t>
            </a:r>
            <a:r>
              <a:rPr lang="en-GB" sz="2400" i="1" err="1">
                <a:solidFill>
                  <a:srgbClr val="002147"/>
                </a:solidFill>
                <a:latin typeface="Courier New"/>
                <a:cs typeface="Courier New"/>
              </a:rPr>
              <a:t>axioms.ttl</a:t>
            </a:r>
            <a:endParaRPr lang="en-US" sz="2400" i="1">
              <a:latin typeface="Courier New"/>
              <a:cs typeface="Courier New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98630E-4929-B569-B001-B13425B0194F}"/>
              </a:ext>
            </a:extLst>
          </p:cNvPr>
          <p:cNvSpPr txBox="1"/>
          <p:nvPr/>
        </p:nvSpPr>
        <p:spPr>
          <a:xfrm>
            <a:off x="824505" y="3605002"/>
            <a:ext cx="4483880" cy="442035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i="1">
                <a:solidFill>
                  <a:srgbClr val="002147"/>
                </a:solidFill>
                <a:latin typeface="Courier New"/>
                <a:cs typeface="Courier New"/>
              </a:rPr>
              <a:t>importaxioms :</a:t>
            </a:r>
            <a:r>
              <a:rPr lang="en-GB" sz="2400" i="1" err="1">
                <a:solidFill>
                  <a:srgbClr val="002147"/>
                </a:solidFill>
                <a:latin typeface="Courier New"/>
                <a:cs typeface="Courier New"/>
              </a:rPr>
              <a:t>myAxioms</a:t>
            </a:r>
            <a:endParaRPr lang="en-US" sz="2400" i="1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72406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144469-D9B2-D88E-9590-CD44B1F70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DD92B-6005-332D-BCA3-3B21B72AC5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612301-189E-17C8-7085-E04883CE1E2C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9647552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>
                <a:solidFill>
                  <a:srgbClr val="002147"/>
                </a:solidFill>
              </a:rPr>
              <a:t>OWL 2 RL Limitations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2654E-DD91-F0ED-6711-466417E85787}"/>
              </a:ext>
            </a:extLst>
          </p:cNvPr>
          <p:cNvSpPr txBox="1"/>
          <p:nvPr/>
        </p:nvSpPr>
        <p:spPr>
          <a:xfrm>
            <a:off x="824505" y="1780853"/>
            <a:ext cx="10008595" cy="36592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ts val="2600"/>
              </a:lnSpc>
              <a:spcAft>
                <a:spcPts val="24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2147"/>
                </a:solidFill>
                <a:cs typeface="Calibri"/>
              </a:rPr>
              <a:t>The RL fragment of OWL has some</a:t>
            </a:r>
            <a:r>
              <a:rPr lang="en-US" sz="2400">
                <a:solidFill>
                  <a:srgbClr val="002147"/>
                </a:solidFill>
                <a:cs typeface="Calibri"/>
              </a:rPr>
              <a:t> limitations</a:t>
            </a:r>
          </a:p>
          <a:p>
            <a:pPr marL="342900" indent="-342900">
              <a:lnSpc>
                <a:spcPts val="2600"/>
              </a:lnSpc>
              <a:spcAft>
                <a:spcPts val="24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147"/>
                </a:solidFill>
                <a:cs typeface="Calibri"/>
              </a:rPr>
              <a:t>It does not support </a:t>
            </a:r>
            <a:r>
              <a:rPr lang="en-US" sz="2400" i="1" err="1">
                <a:solidFill>
                  <a:srgbClr val="002147"/>
                </a:solidFill>
                <a:cs typeface="Calibri"/>
              </a:rPr>
              <a:t>existentials</a:t>
            </a:r>
            <a:endParaRPr lang="en-US" sz="2400" i="1">
              <a:solidFill>
                <a:srgbClr val="002147"/>
              </a:solidFill>
              <a:cs typeface="Calibri"/>
            </a:endParaRPr>
          </a:p>
          <a:p>
            <a:pPr marL="342900" indent="-342900">
              <a:lnSpc>
                <a:spcPts val="2600"/>
              </a:lnSpc>
              <a:spcAft>
                <a:spcPts val="24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147"/>
                </a:solidFill>
                <a:cs typeface="Calibri"/>
              </a:rPr>
              <a:t>This is why we see some warning when parsing the axioms</a:t>
            </a:r>
          </a:p>
          <a:p>
            <a:pPr marL="342900" indent="-342900">
              <a:lnSpc>
                <a:spcPts val="2600"/>
              </a:lnSpc>
              <a:spcAft>
                <a:spcPts val="24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147"/>
                </a:solidFill>
                <a:cs typeface="Calibri"/>
              </a:rPr>
              <a:t>When asserting that a result is a podium, we have no way of knowing whether it’s a P1, P2, or P3.</a:t>
            </a:r>
          </a:p>
          <a:p>
            <a:pPr marL="342900" indent="-342900">
              <a:lnSpc>
                <a:spcPts val="2600"/>
              </a:lnSpc>
              <a:spcAft>
                <a:spcPts val="24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147"/>
                </a:solidFill>
                <a:cs typeface="Calibri"/>
              </a:rPr>
              <a:t>Similarly, when declaring a race winner, we have no way of knowing which result of theirs is a win.</a:t>
            </a:r>
            <a:endParaRPr lang="en-GB" sz="2400">
              <a:solidFill>
                <a:srgbClr val="002147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4375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144469-D9B2-D88E-9590-CD44B1F70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DD92B-6005-332D-BCA3-3B21B72AC5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612301-189E-17C8-7085-E04883CE1E2C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9647552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>
                <a:solidFill>
                  <a:srgbClr val="002147"/>
                </a:solidFill>
              </a:rPr>
              <a:t>Removing Axioms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2654E-DD91-F0ED-6711-466417E85787}"/>
              </a:ext>
            </a:extLst>
          </p:cNvPr>
          <p:cNvSpPr txBox="1"/>
          <p:nvPr/>
        </p:nvSpPr>
        <p:spPr>
          <a:xfrm>
            <a:off x="824505" y="1651711"/>
            <a:ext cx="93733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002147"/>
                </a:solidFill>
                <a:cs typeface="Calibri"/>
              </a:rPr>
              <a:t>We will replace these axioms with </a:t>
            </a:r>
            <a:r>
              <a:rPr lang="en-GB" sz="2400" err="1">
                <a:solidFill>
                  <a:srgbClr val="002147"/>
                </a:solidFill>
                <a:cs typeface="Calibri"/>
              </a:rPr>
              <a:t>Datalog</a:t>
            </a:r>
            <a:r>
              <a:rPr lang="en-GB" sz="2400">
                <a:solidFill>
                  <a:srgbClr val="002147"/>
                </a:solidFill>
                <a:cs typeface="Calibri"/>
              </a:rPr>
              <a:t> rules, so we first need to remove them from out data store:</a:t>
            </a:r>
            <a:endParaRPr lang="en-US" sz="2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255E71-F25D-D1BE-684F-1792B7C73E87}"/>
              </a:ext>
            </a:extLst>
          </p:cNvPr>
          <p:cNvSpPr txBox="1"/>
          <p:nvPr/>
        </p:nvSpPr>
        <p:spPr>
          <a:xfrm>
            <a:off x="824505" y="2745976"/>
            <a:ext cx="5004795" cy="442035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i="1" err="1">
                <a:solidFill>
                  <a:srgbClr val="002147"/>
                </a:solidFill>
                <a:latin typeface="Courier New"/>
                <a:cs typeface="Courier New"/>
              </a:rPr>
              <a:t>importaxioms</a:t>
            </a:r>
            <a:r>
              <a:rPr lang="en-GB" sz="2400" i="1">
                <a:solidFill>
                  <a:srgbClr val="002147"/>
                </a:solidFill>
                <a:latin typeface="Courier New"/>
                <a:cs typeface="Courier New"/>
              </a:rPr>
              <a:t> :</a:t>
            </a:r>
            <a:r>
              <a:rPr lang="en-GB" sz="2400" i="1" err="1">
                <a:solidFill>
                  <a:srgbClr val="002147"/>
                </a:solidFill>
                <a:latin typeface="Courier New"/>
                <a:cs typeface="Courier New"/>
              </a:rPr>
              <a:t>myAxioms</a:t>
            </a:r>
            <a:r>
              <a:rPr lang="en-GB" sz="2400" i="1">
                <a:solidFill>
                  <a:srgbClr val="002147"/>
                </a:solidFill>
                <a:latin typeface="Courier New"/>
                <a:cs typeface="Courier New"/>
              </a:rPr>
              <a:t> -</a:t>
            </a:r>
            <a:endParaRPr lang="en-US" sz="2400" i="1">
              <a:latin typeface="Courier New"/>
              <a:cs typeface="Courier New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98630E-4929-B569-B001-B13425B0194F}"/>
              </a:ext>
            </a:extLst>
          </p:cNvPr>
          <p:cNvSpPr txBox="1"/>
          <p:nvPr/>
        </p:nvSpPr>
        <p:spPr>
          <a:xfrm>
            <a:off x="824505" y="3518878"/>
            <a:ext cx="5982696" cy="442035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i="1">
                <a:solidFill>
                  <a:srgbClr val="002147"/>
                </a:solidFill>
                <a:latin typeface="Courier New"/>
                <a:cs typeface="Courier New"/>
              </a:rPr>
              <a:t>update ! Clear graph :</a:t>
            </a:r>
            <a:r>
              <a:rPr lang="en-GB" sz="2400" i="1" err="1">
                <a:solidFill>
                  <a:srgbClr val="002147"/>
                </a:solidFill>
                <a:latin typeface="Courier New"/>
                <a:cs typeface="Courier New"/>
              </a:rPr>
              <a:t>myAxioms</a:t>
            </a:r>
            <a:endParaRPr lang="en-US" sz="2400" i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395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33E79A-141A-FDCA-4154-E94F0CE101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34B17-FBF5-A4E9-F5C2-6D85ECA470D9}"/>
              </a:ext>
            </a:extLst>
          </p:cNvPr>
          <p:cNvSpPr txBox="1"/>
          <p:nvPr/>
        </p:nvSpPr>
        <p:spPr>
          <a:xfrm>
            <a:off x="865145" y="1697706"/>
            <a:ext cx="3341095" cy="13696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US" sz="2000" b="1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The Foundations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ü"/>
            </a:pP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What is Semantic Reasoning?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ü"/>
            </a:pP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What is </a:t>
            </a:r>
            <a:r>
              <a:rPr lang="en-US" sz="1600" dirty="0" err="1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RDFox</a:t>
            </a: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?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ü"/>
            </a:pP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Setting up </a:t>
            </a:r>
            <a:r>
              <a:rPr lang="en-US" sz="1600" dirty="0" err="1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RDFox</a:t>
            </a:r>
            <a:endParaRPr lang="en-US" sz="1600" dirty="0">
              <a:solidFill>
                <a:schemeClr val="bg2"/>
              </a:solidFill>
              <a:latin typeface="Aptos" panose="020B0004020202020204" pitchFamily="34" charset="0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F4A37-D861-C2E0-E4D8-055F5F799BFC}"/>
              </a:ext>
            </a:extLst>
          </p:cNvPr>
          <p:cNvSpPr txBox="1"/>
          <p:nvPr/>
        </p:nvSpPr>
        <p:spPr>
          <a:xfrm>
            <a:off x="8026400" y="1697706"/>
            <a:ext cx="3776021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US" sz="2000" b="1" dirty="0" err="1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Datalog</a:t>
            </a:r>
            <a:r>
              <a:rPr lang="en-US" sz="2000" b="1" dirty="0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 Reasoning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Basic rules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Filters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Aggregates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Negation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Binds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Incremental Reasoning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Materialization vs. query rewriting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accent4"/>
                </a:solidFill>
                <a:cs typeface="Calibri"/>
              </a:rPr>
              <a:t>RDFox</a:t>
            </a:r>
            <a:r>
              <a:rPr lang="en-US" sz="1600" dirty="0">
                <a:solidFill>
                  <a:schemeClr val="accent4"/>
                </a:solidFill>
                <a:cs typeface="Calibri"/>
              </a:rPr>
              <a:t> in enterprise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B9A683-E3D7-E639-CAEB-2A7DC6A8B190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9647552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>
                <a:solidFill>
                  <a:srgbClr val="FFFFFF"/>
                </a:solidFill>
              </a:rPr>
              <a:t>Objectives</a:t>
            </a:r>
            <a:endParaRPr lang="en-US" sz="400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30DB6-6A4E-14FC-2646-0BDFB84491BC}"/>
              </a:ext>
            </a:extLst>
          </p:cNvPr>
          <p:cNvSpPr txBox="1"/>
          <p:nvPr/>
        </p:nvSpPr>
        <p:spPr>
          <a:xfrm>
            <a:off x="4386329" y="1697706"/>
            <a:ext cx="3005815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US" sz="2000" b="1" dirty="0">
                <a:solidFill>
                  <a:schemeClr val="accent2"/>
                </a:solidFill>
                <a:latin typeface="Aptos" panose="020B0004020202020204" pitchFamily="34" charset="0"/>
                <a:cs typeface="Calibri"/>
              </a:rPr>
              <a:t>OWL Reasoning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Object &amp; Datatype Properties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Domain &amp; Range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Sub &amp; Inverse Properties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Symmetry &amp; Transitivity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Property Chains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Class Equivalence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Unions &amp; Intersections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Importing axioms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463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0357D2-1698-ABD7-F8E2-2697DF891B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13C44DC-8C89-41E7-226B-F088A0B9A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1685" y="1248304"/>
            <a:ext cx="5233669" cy="4361392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C55903D-0683-C8D9-641C-D0C3B6C3A3B3}"/>
              </a:ext>
            </a:extLst>
          </p:cNvPr>
          <p:cNvSpPr txBox="1">
            <a:spLocks/>
          </p:cNvSpPr>
          <p:nvPr/>
        </p:nvSpPr>
        <p:spPr>
          <a:xfrm>
            <a:off x="827999" y="1361531"/>
            <a:ext cx="5613441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/>
              <a:t>Datalog</a:t>
            </a:r>
            <a:r>
              <a:rPr lang="en-US"/>
              <a:t> Reasoning with </a:t>
            </a:r>
            <a:r>
              <a:rPr lang="en-US" err="1"/>
              <a:t>RDFox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852C5-E9CE-AD48-CCC0-578A27AB37FB}"/>
              </a:ext>
            </a:extLst>
          </p:cNvPr>
          <p:cNvSpPr txBox="1"/>
          <p:nvPr/>
        </p:nvSpPr>
        <p:spPr>
          <a:xfrm>
            <a:off x="824505" y="2733619"/>
            <a:ext cx="6490695" cy="28469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98900" indent="-198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Basic rules</a:t>
            </a:r>
          </a:p>
          <a:p>
            <a:pPr marL="198900" indent="-198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Filters</a:t>
            </a:r>
          </a:p>
          <a:p>
            <a:pPr marL="198900" indent="-198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Aggregates</a:t>
            </a:r>
          </a:p>
          <a:p>
            <a:pPr marL="198900" indent="-198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Negation</a:t>
            </a:r>
          </a:p>
          <a:p>
            <a:pPr marL="198900" indent="-198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Binds</a:t>
            </a:r>
          </a:p>
          <a:p>
            <a:pPr marL="198900" indent="-198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Incremental reasoning</a:t>
            </a:r>
          </a:p>
          <a:p>
            <a:pPr marL="198900" indent="-198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Materialization vs. query rewriting</a:t>
            </a:r>
          </a:p>
          <a:p>
            <a:pPr marL="198900" indent="-198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  <a:cs typeface="Calibri"/>
              </a:rPr>
              <a:t>RDFox</a:t>
            </a:r>
            <a:r>
              <a:rPr lang="en-US" dirty="0">
                <a:solidFill>
                  <a:schemeClr val="bg2"/>
                </a:solidFill>
                <a:cs typeface="Calibri"/>
              </a:rPr>
              <a:t> in enterprise</a:t>
            </a:r>
          </a:p>
        </p:txBody>
      </p:sp>
    </p:spTree>
    <p:extLst>
      <p:ext uri="{BB962C8B-B14F-4D97-AF65-F5344CB8AC3E}">
        <p14:creationId xmlns:p14="http://schemas.microsoft.com/office/powerpoint/2010/main" val="2844978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144469-D9B2-D88E-9590-CD44B1F70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DD92B-6005-332D-BCA3-3B21B72AC5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612301-189E-17C8-7085-E04883CE1E2C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9647552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 err="1">
                <a:solidFill>
                  <a:srgbClr val="002147"/>
                </a:solidFill>
              </a:rPr>
              <a:t>Datalog</a:t>
            </a:r>
            <a:r>
              <a:rPr lang="en-US" sz="4000" b="1">
                <a:solidFill>
                  <a:srgbClr val="002147"/>
                </a:solidFill>
              </a:rPr>
              <a:t> Rules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47EE34-A2AF-E1A9-12CD-AED4506F1492}"/>
              </a:ext>
            </a:extLst>
          </p:cNvPr>
          <p:cNvSpPr/>
          <p:nvPr/>
        </p:nvSpPr>
        <p:spPr>
          <a:xfrm>
            <a:off x="1638300" y="2274838"/>
            <a:ext cx="8915400" cy="23083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 fontAlgn="base"/>
            <a:r>
              <a:rPr lang="en-GB" sz="4800" b="1">
                <a:solidFill>
                  <a:srgbClr val="3B3C3B"/>
                </a:solidFill>
              </a:rPr>
              <a:t> </a:t>
            </a:r>
            <a:r>
              <a:rPr lang="en-GB" sz="4800" b="1">
                <a:solidFill>
                  <a:srgbClr val="565956"/>
                </a:solidFill>
              </a:rPr>
              <a:t>[ </a:t>
            </a:r>
            <a:r>
              <a:rPr lang="en-GB" sz="4800" b="1" i="1">
                <a:solidFill>
                  <a:srgbClr val="565956"/>
                </a:solidFill>
              </a:rPr>
              <a:t>fact A</a:t>
            </a:r>
            <a:r>
              <a:rPr lang="en-GB" sz="4800" b="1">
                <a:solidFill>
                  <a:srgbClr val="565956"/>
                </a:solidFill>
              </a:rPr>
              <a:t>] </a:t>
            </a:r>
            <a:r>
              <a:rPr lang="en-GB" sz="4800" b="1">
                <a:solidFill>
                  <a:schemeClr val="accent4"/>
                </a:solidFill>
              </a:rPr>
              <a:t>:-</a:t>
            </a:r>
            <a:r>
              <a:rPr lang="en-GB" sz="4800" b="1">
                <a:solidFill>
                  <a:srgbClr val="B0B1B0"/>
                </a:solidFill>
              </a:rPr>
              <a:t> </a:t>
            </a:r>
            <a:r>
              <a:rPr lang="en-GB" sz="4800" b="1">
                <a:solidFill>
                  <a:srgbClr val="565956"/>
                </a:solidFill>
              </a:rPr>
              <a:t>[ </a:t>
            </a:r>
            <a:r>
              <a:rPr lang="en-GB" sz="4800" b="1" i="1">
                <a:solidFill>
                  <a:srgbClr val="565956"/>
                </a:solidFill>
              </a:rPr>
              <a:t>fact B</a:t>
            </a:r>
            <a:r>
              <a:rPr lang="en-GB" sz="4800" b="1">
                <a:solidFill>
                  <a:srgbClr val="565956"/>
                </a:solidFill>
              </a:rPr>
              <a:t>]</a:t>
            </a:r>
            <a:r>
              <a:rPr lang="en-US" sz="4800" b="1">
                <a:solidFill>
                  <a:srgbClr val="565956"/>
                </a:solidFill>
              </a:rPr>
              <a:t>​ .</a:t>
            </a:r>
          </a:p>
          <a:p>
            <a:pPr algn="ctr" fontAlgn="base"/>
            <a:endParaRPr lang="en-US" sz="4800">
              <a:solidFill>
                <a:srgbClr val="565956"/>
              </a:solidFill>
            </a:endParaRPr>
          </a:p>
          <a:p>
            <a:pPr algn="ctr" fontAlgn="base"/>
            <a:r>
              <a:rPr lang="en-GB" sz="4800" i="1">
                <a:solidFill>
                  <a:srgbClr val="3B3C3B"/>
                </a:solidFill>
              </a:rPr>
              <a:t>“A is true whenever B is true”</a:t>
            </a:r>
            <a:endParaRPr lang="en-US" sz="4800">
              <a:solidFill>
                <a:srgbClr val="011F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39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9011D5-A6CC-32F1-2823-4F3A46F8F4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9721B-6F25-5F3F-4D0A-B632C500CE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ADE426-77D8-0181-81E1-44ADBC80A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99" y="576000"/>
            <a:ext cx="8580369" cy="621440"/>
          </a:xfrm>
        </p:spPr>
        <p:txBody>
          <a:bodyPr/>
          <a:lstStyle/>
          <a:p>
            <a:r>
              <a:rPr lang="en-US">
                <a:latin typeface="+mj-lt"/>
              </a:rPr>
              <a:t>F1 Dashboard with Knowledge Graphs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84546E-452D-3C1A-D9B8-447A6AE01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798" y="1942071"/>
            <a:ext cx="5552404" cy="3124448"/>
          </a:xfrm>
          <a:prstGeom prst="roundRect">
            <a:avLst>
              <a:gd name="adj" fmla="val 3864"/>
            </a:avLst>
          </a:prstGeom>
          <a:ln w="44450">
            <a:solidFill>
              <a:srgbClr val="12121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5C4B6-C14B-1760-B56C-D7AF1C363694}"/>
              </a:ext>
            </a:extLst>
          </p:cNvPr>
          <p:cNvSpPr txBox="1"/>
          <p:nvPr/>
        </p:nvSpPr>
        <p:spPr>
          <a:xfrm>
            <a:off x="919369" y="2920445"/>
            <a:ext cx="1976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Controls and filters for the scoring system.</a:t>
            </a:r>
            <a:endParaRPr lang="en-GB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5BCD1626-5F3F-2AE1-F3C1-F434BF4B4AAF}"/>
              </a:ext>
            </a:extLst>
          </p:cNvPr>
          <p:cNvSpPr/>
          <p:nvPr/>
        </p:nvSpPr>
        <p:spPr>
          <a:xfrm>
            <a:off x="2885400" y="2335606"/>
            <a:ext cx="162600" cy="1940330"/>
          </a:xfrm>
          <a:prstGeom prst="leftBrace">
            <a:avLst/>
          </a:prstGeom>
          <a:ln w="19050" cmpd="sng"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AD1D7-2DCE-96FE-CACA-5E0DCCE165CE}"/>
              </a:ext>
            </a:extLst>
          </p:cNvPr>
          <p:cNvSpPr txBox="1"/>
          <p:nvPr/>
        </p:nvSpPr>
        <p:spPr>
          <a:xfrm>
            <a:off x="9441016" y="2472934"/>
            <a:ext cx="219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Statistics about the data used</a:t>
            </a:r>
          </a:p>
          <a:p>
            <a:r>
              <a:rPr lang="en-US"/>
              <a:t>to form the results. </a:t>
            </a:r>
          </a:p>
          <a:p>
            <a:endParaRPr lang="en-US"/>
          </a:p>
          <a:p>
            <a:r>
              <a:rPr lang="en-US"/>
              <a:t>This matches the filters.</a:t>
            </a:r>
            <a:endParaRPr lang="en-GB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EC930F83-AAF3-0AFF-5D00-1B508C2BD743}"/>
              </a:ext>
            </a:extLst>
          </p:cNvPr>
          <p:cNvSpPr/>
          <p:nvPr/>
        </p:nvSpPr>
        <p:spPr>
          <a:xfrm rot="10800000">
            <a:off x="9092068" y="2263970"/>
            <a:ext cx="172284" cy="2585322"/>
          </a:xfrm>
          <a:prstGeom prst="leftBrace">
            <a:avLst/>
          </a:prstGeom>
          <a:ln w="19050" cmpd="sng"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FF1787E0-F637-5D88-FBED-BE5A8EAD25A1}"/>
              </a:ext>
            </a:extLst>
          </p:cNvPr>
          <p:cNvSpPr/>
          <p:nvPr/>
        </p:nvSpPr>
        <p:spPr>
          <a:xfrm>
            <a:off x="3048000" y="5391982"/>
            <a:ext cx="6117319" cy="769940"/>
          </a:xfrm>
          <a:prstGeom prst="roundRect">
            <a:avLst>
              <a:gd name="adj" fmla="val 445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/>
              <a:t>http://f1.rdfox.tech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803E7-52C9-7E44-D2CC-E5E9AEBC3B3F}"/>
              </a:ext>
            </a:extLst>
          </p:cNvPr>
          <p:cNvSpPr txBox="1"/>
          <p:nvPr/>
        </p:nvSpPr>
        <p:spPr>
          <a:xfrm rot="21157006">
            <a:off x="1638191" y="5180283"/>
            <a:ext cx="206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Try it for yourself!</a:t>
            </a:r>
          </a:p>
        </p:txBody>
      </p:sp>
    </p:spTree>
    <p:extLst>
      <p:ext uri="{BB962C8B-B14F-4D97-AF65-F5344CB8AC3E}">
        <p14:creationId xmlns:p14="http://schemas.microsoft.com/office/powerpoint/2010/main" val="3095815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70020-FE7E-0072-A1C7-274914863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718C3-C3DB-71EF-9459-0C58BD725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066D5-7C12-AC91-1901-30904E2B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002147"/>
                </a:solidFill>
                <a:latin typeface="+mj-lt"/>
              </a:rPr>
              <a:t>Rule 1</a:t>
            </a:r>
            <a:endParaRPr 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F6999-A291-F291-49D5-03EB25E434E4}"/>
              </a:ext>
            </a:extLst>
          </p:cNvPr>
          <p:cNvSpPr txBox="1"/>
          <p:nvPr/>
        </p:nvSpPr>
        <p:spPr>
          <a:xfrm>
            <a:off x="824504" y="1172484"/>
            <a:ext cx="59149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accent1"/>
                </a:solidFill>
                <a:cs typeface="Calibri"/>
              </a:rPr>
              <a:t>Basic rules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EF0950-FCAB-82AF-C528-92D8D4B72A73}"/>
              </a:ext>
            </a:extLst>
          </p:cNvPr>
          <p:cNvSpPr txBox="1"/>
          <p:nvPr/>
        </p:nvSpPr>
        <p:spPr>
          <a:xfrm>
            <a:off x="658148" y="1755013"/>
            <a:ext cx="6657052" cy="1339918"/>
          </a:xfrm>
          <a:prstGeom prst="rect">
            <a:avLst/>
          </a:prstGeom>
          <a:solidFill>
            <a:schemeClr val="tx1"/>
          </a:solidFill>
        </p:spPr>
        <p:txBody>
          <a:bodyPr wrap="square" lIns="251999" tIns="251999" rIns="251999" bIns="251999">
            <a:spAutoFit/>
          </a:bodyPr>
          <a:lstStyle/>
          <a:p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[?driver, </a:t>
            </a:r>
            <a:r>
              <a:rPr lang="en-GB" b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b="1" err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hasRacedIn</a:t>
            </a:r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?race] </a:t>
            </a:r>
            <a:r>
              <a:rPr lang="en-GB" b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:-</a:t>
            </a:r>
            <a:endParaRPr lang="en-GB" b="1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[?result, </a:t>
            </a:r>
            <a:r>
              <a:rPr lang="en-GB" b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b="1" err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result_race</a:t>
            </a:r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?race],</a:t>
            </a:r>
          </a:p>
          <a:p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[?result, </a:t>
            </a:r>
            <a:r>
              <a:rPr lang="en-GB" b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b="1" err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result_driver</a:t>
            </a:r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?driver]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87EC1-3865-625B-11C5-9E30E4112F53}"/>
              </a:ext>
            </a:extLst>
          </p:cNvPr>
          <p:cNvSpPr txBox="1"/>
          <p:nvPr/>
        </p:nvSpPr>
        <p:spPr>
          <a:xfrm>
            <a:off x="824504" y="3352815"/>
            <a:ext cx="100974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147"/>
                </a:solidFill>
                <a:cs typeface="Calibri"/>
              </a:rPr>
              <a:t>This rule will add a direct link between drivers and the races they raced in. Notice this has the same effect as axiom 4, but expressed more clearly.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29272-264A-DCF4-9264-63F24EAD7B72}"/>
              </a:ext>
            </a:extLst>
          </p:cNvPr>
          <p:cNvSpPr txBox="1"/>
          <p:nvPr/>
        </p:nvSpPr>
        <p:spPr>
          <a:xfrm>
            <a:off x="1192805" y="4028572"/>
            <a:ext cx="3061695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solidFill>
                  <a:srgbClr val="002147"/>
                </a:solidFill>
                <a:latin typeface="Courier New"/>
                <a:cs typeface="Courier New"/>
              </a:rPr>
              <a:t>import rules/r1.dlog</a:t>
            </a:r>
            <a:endParaRPr lang="en-US" i="1">
              <a:latin typeface="Courier New"/>
              <a:cs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90B009-E449-145E-F512-6F08167B9244}"/>
              </a:ext>
            </a:extLst>
          </p:cNvPr>
          <p:cNvSpPr txBox="1"/>
          <p:nvPr/>
        </p:nvSpPr>
        <p:spPr>
          <a:xfrm>
            <a:off x="824504" y="4562957"/>
            <a:ext cx="100974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147"/>
                </a:solidFill>
                <a:cs typeface="Calibri"/>
              </a:rPr>
              <a:t>The same could seemingly be achieved with an equivalent SPARQL update, but rules offer several advantages over write queries.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835B8-C7B3-DEEF-9A11-4191B8DF4C8A}"/>
              </a:ext>
            </a:extLst>
          </p:cNvPr>
          <p:cNvSpPr txBox="1"/>
          <p:nvPr/>
        </p:nvSpPr>
        <p:spPr>
          <a:xfrm>
            <a:off x="824504" y="5359415"/>
            <a:ext cx="10097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147"/>
                </a:solidFill>
                <a:cs typeface="Calibri"/>
              </a:rPr>
              <a:t>Check for inferred triples with query </a:t>
            </a:r>
            <a:r>
              <a:rPr lang="en-US" sz="1800"/>
              <a:t>14 – q14.rq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E6DF9F-CA21-5BAA-09CC-B5F87C43D271}"/>
              </a:ext>
            </a:extLst>
          </p:cNvPr>
          <p:cNvSpPr txBox="1"/>
          <p:nvPr/>
        </p:nvSpPr>
        <p:spPr>
          <a:xfrm>
            <a:off x="1192805" y="5758465"/>
            <a:ext cx="3620495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solidFill>
                  <a:srgbClr val="0021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evaluate queries/q14.rq</a:t>
            </a:r>
            <a:endParaRPr lang="en-US" i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64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70020-FE7E-0072-A1C7-274914863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718C3-C3DB-71EF-9459-0C58BD725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066D5-7C12-AC91-1901-30904E2B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002147"/>
                </a:solidFill>
                <a:latin typeface="+mj-lt"/>
              </a:rPr>
              <a:t>Rule 2</a:t>
            </a:r>
            <a:endParaRPr 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F6999-A291-F291-49D5-03EB25E434E4}"/>
              </a:ext>
            </a:extLst>
          </p:cNvPr>
          <p:cNvSpPr txBox="1"/>
          <p:nvPr/>
        </p:nvSpPr>
        <p:spPr>
          <a:xfrm>
            <a:off x="824504" y="1172484"/>
            <a:ext cx="59149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accent1"/>
                </a:solidFill>
                <a:cs typeface="Calibri"/>
              </a:rPr>
              <a:t>Filters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87EC1-3865-625B-11C5-9E30E4112F53}"/>
              </a:ext>
            </a:extLst>
          </p:cNvPr>
          <p:cNvSpPr txBox="1"/>
          <p:nvPr/>
        </p:nvSpPr>
        <p:spPr>
          <a:xfrm>
            <a:off x="824505" y="4127063"/>
            <a:ext cx="86623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147"/>
                </a:solidFill>
                <a:cs typeface="Calibri"/>
              </a:rPr>
              <a:t>We can use </a:t>
            </a:r>
            <a:r>
              <a:rPr lang="en-GB">
                <a:solidFill>
                  <a:schemeClr val="accent4"/>
                </a:solidFill>
                <a:cs typeface="Calibri"/>
              </a:rPr>
              <a:t>FILTERs</a:t>
            </a:r>
            <a:r>
              <a:rPr lang="en-GB">
                <a:solidFill>
                  <a:srgbClr val="002147"/>
                </a:solidFill>
                <a:cs typeface="Calibri"/>
              </a:rPr>
              <a:t> in rules too, in this case to find the races in which a driver reached the podium.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29272-264A-DCF4-9264-63F24EAD7B72}"/>
              </a:ext>
            </a:extLst>
          </p:cNvPr>
          <p:cNvSpPr txBox="1"/>
          <p:nvPr/>
        </p:nvSpPr>
        <p:spPr>
          <a:xfrm>
            <a:off x="1192805" y="4802820"/>
            <a:ext cx="3061695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solidFill>
                  <a:srgbClr val="002147"/>
                </a:solidFill>
                <a:latin typeface="Courier New"/>
                <a:cs typeface="Courier New"/>
              </a:rPr>
              <a:t>import rules/r2.dlog</a:t>
            </a:r>
            <a:endParaRPr lang="en-US" i="1">
              <a:latin typeface="Courier New"/>
              <a:cs typeface="Courier New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835B8-C7B3-DEEF-9A11-4191B8DF4C8A}"/>
              </a:ext>
            </a:extLst>
          </p:cNvPr>
          <p:cNvSpPr txBox="1"/>
          <p:nvPr/>
        </p:nvSpPr>
        <p:spPr>
          <a:xfrm>
            <a:off x="824504" y="5359415"/>
            <a:ext cx="10097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147"/>
                </a:solidFill>
                <a:cs typeface="Calibri"/>
              </a:rPr>
              <a:t>Check for inferred triples with query </a:t>
            </a:r>
            <a:r>
              <a:rPr lang="en-US" sz="1800"/>
              <a:t>15 – q15.rq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E6DF9F-CA21-5BAA-09CC-B5F87C43D271}"/>
              </a:ext>
            </a:extLst>
          </p:cNvPr>
          <p:cNvSpPr txBox="1"/>
          <p:nvPr/>
        </p:nvSpPr>
        <p:spPr>
          <a:xfrm>
            <a:off x="1192805" y="5758465"/>
            <a:ext cx="3620495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solidFill>
                  <a:srgbClr val="0021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evaluate queries/q15.rq</a:t>
            </a:r>
            <a:endParaRPr lang="en-US" i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3B407A-3D2B-724F-5946-645E041ED2B3}"/>
              </a:ext>
            </a:extLst>
          </p:cNvPr>
          <p:cNvSpPr txBox="1"/>
          <p:nvPr/>
        </p:nvSpPr>
        <p:spPr>
          <a:xfrm>
            <a:off x="649942" y="1756654"/>
            <a:ext cx="7960658" cy="2170914"/>
          </a:xfrm>
          <a:prstGeom prst="rect">
            <a:avLst/>
          </a:prstGeom>
          <a:solidFill>
            <a:schemeClr val="tx1"/>
          </a:solidFill>
        </p:spPr>
        <p:txBody>
          <a:bodyPr wrap="square" lIns="251999" tIns="251999" rIns="251999" bIns="251999">
            <a:spAutoFit/>
          </a:bodyPr>
          <a:lstStyle/>
          <a:p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[?driver, </a:t>
            </a:r>
            <a:r>
              <a:rPr lang="en-GB" b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b="1" err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hasPodiumInRace</a:t>
            </a:r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?race] </a:t>
            </a:r>
            <a:r>
              <a:rPr lang="en-GB" b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:-</a:t>
            </a:r>
            <a:endParaRPr lang="en-GB" b="1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[?result, </a:t>
            </a:r>
            <a:r>
              <a:rPr lang="en-GB" b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b="1" err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result_race</a:t>
            </a:r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?race],</a:t>
            </a:r>
          </a:p>
          <a:p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[?result, </a:t>
            </a:r>
            <a:r>
              <a:rPr lang="en-GB" b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b="1" err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result_driver</a:t>
            </a:r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?driver],</a:t>
            </a:r>
          </a:p>
          <a:p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[?result, </a:t>
            </a:r>
            <a:r>
              <a:rPr lang="en-GB" b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b="1" err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result_positionOrder</a:t>
            </a:r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?</a:t>
            </a:r>
            <a:r>
              <a:rPr lang="en-GB" b="1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positionOrder</a:t>
            </a:r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GB" b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FILTER</a:t>
            </a:r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(?</a:t>
            </a:r>
            <a:r>
              <a:rPr lang="en-GB" b="1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positionOrder</a:t>
            </a:r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>
                <a:solidFill>
                  <a:srgbClr val="FFC58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4) .</a:t>
            </a:r>
          </a:p>
        </p:txBody>
      </p:sp>
    </p:spTree>
    <p:extLst>
      <p:ext uri="{BB962C8B-B14F-4D97-AF65-F5344CB8AC3E}">
        <p14:creationId xmlns:p14="http://schemas.microsoft.com/office/powerpoint/2010/main" val="1708320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70020-FE7E-0072-A1C7-274914863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718C3-C3DB-71EF-9459-0C58BD725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066D5-7C12-AC91-1901-30904E2B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002147"/>
                </a:solidFill>
                <a:latin typeface="+mj-lt"/>
              </a:rPr>
              <a:t>Rule 3</a:t>
            </a:r>
            <a:endParaRPr 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F6999-A291-F291-49D5-03EB25E434E4}"/>
              </a:ext>
            </a:extLst>
          </p:cNvPr>
          <p:cNvSpPr txBox="1"/>
          <p:nvPr/>
        </p:nvSpPr>
        <p:spPr>
          <a:xfrm>
            <a:off x="824504" y="1172484"/>
            <a:ext cx="59149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accent1"/>
                </a:solidFill>
                <a:cs typeface="Calibri"/>
              </a:rPr>
              <a:t>Aggregates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87EC1-3865-625B-11C5-9E30E4112F53}"/>
              </a:ext>
            </a:extLst>
          </p:cNvPr>
          <p:cNvSpPr txBox="1"/>
          <p:nvPr/>
        </p:nvSpPr>
        <p:spPr>
          <a:xfrm>
            <a:off x="824504" y="3745352"/>
            <a:ext cx="10097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147"/>
                </a:solidFill>
                <a:cs typeface="Calibri"/>
              </a:rPr>
              <a:t>This rule adds a count of races a driver has entered.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29272-264A-DCF4-9264-63F24EAD7B72}"/>
              </a:ext>
            </a:extLst>
          </p:cNvPr>
          <p:cNvSpPr txBox="1"/>
          <p:nvPr/>
        </p:nvSpPr>
        <p:spPr>
          <a:xfrm>
            <a:off x="1192805" y="4930667"/>
            <a:ext cx="3061695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solidFill>
                  <a:srgbClr val="002147"/>
                </a:solidFill>
                <a:latin typeface="Courier New"/>
                <a:cs typeface="Courier New"/>
              </a:rPr>
              <a:t>import rules/r3.dlog</a:t>
            </a:r>
            <a:endParaRPr lang="en-US" i="1">
              <a:latin typeface="Courier New"/>
              <a:cs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90B009-E449-145E-F512-6F08167B9244}"/>
              </a:ext>
            </a:extLst>
          </p:cNvPr>
          <p:cNvSpPr txBox="1"/>
          <p:nvPr/>
        </p:nvSpPr>
        <p:spPr>
          <a:xfrm>
            <a:off x="824504" y="4254618"/>
            <a:ext cx="100974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147"/>
                </a:solidFill>
                <a:cs typeface="Calibri"/>
              </a:rPr>
              <a:t>Notice we use the previously inferred </a:t>
            </a:r>
            <a:r>
              <a:rPr lang="en-GB" b="1">
                <a:solidFill>
                  <a:srgbClr val="002147"/>
                </a:solidFill>
                <a:cs typeface="Courier New" panose="02070309020205020404" pitchFamily="49" charset="0"/>
              </a:rPr>
              <a:t>:</a:t>
            </a:r>
            <a:r>
              <a:rPr lang="en-GB" b="1" err="1">
                <a:solidFill>
                  <a:srgbClr val="002147"/>
                </a:solidFill>
                <a:cs typeface="Courier New" panose="02070309020205020404" pitchFamily="49" charset="0"/>
              </a:rPr>
              <a:t>hasRacedIn</a:t>
            </a:r>
            <a:r>
              <a:rPr lang="en-GB" b="1">
                <a:solidFill>
                  <a:srgbClr val="002147"/>
                </a:solidFill>
                <a:cs typeface="Courier New" panose="02070309020205020404" pitchFamily="49" charset="0"/>
              </a:rPr>
              <a:t> </a:t>
            </a:r>
            <a:r>
              <a:rPr lang="en-GB">
                <a:solidFill>
                  <a:srgbClr val="002147"/>
                </a:solidFill>
                <a:cs typeface="Calibri"/>
              </a:rPr>
              <a:t>property. Rules can be composed together, and </a:t>
            </a:r>
            <a:r>
              <a:rPr lang="en-GB" err="1">
                <a:solidFill>
                  <a:srgbClr val="002147"/>
                </a:solidFill>
                <a:cs typeface="Calibri"/>
              </a:rPr>
              <a:t>RDFox</a:t>
            </a:r>
            <a:r>
              <a:rPr lang="en-GB">
                <a:solidFill>
                  <a:srgbClr val="002147"/>
                </a:solidFill>
                <a:cs typeface="Calibri"/>
              </a:rPr>
              <a:t> will automatically find the order in which to run them.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835B8-C7B3-DEEF-9A11-4191B8DF4C8A}"/>
              </a:ext>
            </a:extLst>
          </p:cNvPr>
          <p:cNvSpPr txBox="1"/>
          <p:nvPr/>
        </p:nvSpPr>
        <p:spPr>
          <a:xfrm>
            <a:off x="824504" y="5435615"/>
            <a:ext cx="10097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147"/>
                </a:solidFill>
                <a:cs typeface="Calibri"/>
              </a:rPr>
              <a:t>Check for inferred triples with query </a:t>
            </a:r>
            <a:r>
              <a:rPr lang="en-US" sz="1800"/>
              <a:t>16 – q16.rq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E6DF9F-CA21-5BAA-09CC-B5F87C43D271}"/>
              </a:ext>
            </a:extLst>
          </p:cNvPr>
          <p:cNvSpPr txBox="1"/>
          <p:nvPr/>
        </p:nvSpPr>
        <p:spPr>
          <a:xfrm>
            <a:off x="1192805" y="5834665"/>
            <a:ext cx="3620495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solidFill>
                  <a:srgbClr val="0021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evaluate queries/q16.rq</a:t>
            </a:r>
            <a:endParaRPr lang="en-US" i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ED52E-0026-2DED-A3B2-D70BA95CEAEB}"/>
              </a:ext>
            </a:extLst>
          </p:cNvPr>
          <p:cNvSpPr txBox="1"/>
          <p:nvPr/>
        </p:nvSpPr>
        <p:spPr>
          <a:xfrm>
            <a:off x="658148" y="1720861"/>
            <a:ext cx="6805614" cy="1840843"/>
          </a:xfrm>
          <a:prstGeom prst="rect">
            <a:avLst/>
          </a:prstGeom>
          <a:solidFill>
            <a:schemeClr val="tx1"/>
          </a:solidFill>
        </p:spPr>
        <p:txBody>
          <a:bodyPr wrap="square" lIns="251999" tIns="216000" rIns="251999" bIns="144000">
            <a:spAutoFit/>
          </a:bodyPr>
          <a:lstStyle/>
          <a:p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[?driver, </a:t>
            </a:r>
            <a:r>
              <a:rPr lang="en-GB" sz="1600" b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600" b="1" err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hasRaceCount</a:t>
            </a:r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?</a:t>
            </a:r>
            <a:r>
              <a:rPr lang="en-GB" sz="1600" b="1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raceCount</a:t>
            </a:r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600" b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:-</a:t>
            </a:r>
            <a:endParaRPr lang="en-GB" sz="1600" b="1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b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AGGREGATE</a:t>
            </a:r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[?driver, </a:t>
            </a:r>
            <a:r>
              <a:rPr lang="en-GB" sz="1600" b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600" b="1" err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hasRacedIn</a:t>
            </a:r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?race]</a:t>
            </a:r>
          </a:p>
          <a:p>
            <a:r>
              <a:rPr lang="en-GB" sz="1600" b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ON</a:t>
            </a:r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?driver</a:t>
            </a:r>
          </a:p>
          <a:p>
            <a:r>
              <a:rPr lang="en-GB" sz="1600" b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BIND</a:t>
            </a:r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(?race) </a:t>
            </a:r>
            <a:r>
              <a:rPr lang="en-GB" sz="1600" b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</a:t>
            </a:r>
            <a:r>
              <a:rPr lang="en-GB" sz="1600" b="1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raceCount</a:t>
            </a:r>
            <a:endParaRPr lang="en-GB" sz="1600" b="1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) .</a:t>
            </a:r>
          </a:p>
        </p:txBody>
      </p:sp>
    </p:spTree>
    <p:extLst>
      <p:ext uri="{BB962C8B-B14F-4D97-AF65-F5344CB8AC3E}">
        <p14:creationId xmlns:p14="http://schemas.microsoft.com/office/powerpoint/2010/main" val="3116616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70020-FE7E-0072-A1C7-274914863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718C3-C3DB-71EF-9459-0C58BD725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066D5-7C12-AC91-1901-30904E2B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002147"/>
                </a:solidFill>
                <a:latin typeface="+mj-lt"/>
              </a:rPr>
              <a:t>Rule 4 - Exercise</a:t>
            </a:r>
            <a:endParaRPr 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F6999-A291-F291-49D5-03EB25E434E4}"/>
              </a:ext>
            </a:extLst>
          </p:cNvPr>
          <p:cNvSpPr txBox="1"/>
          <p:nvPr/>
        </p:nvSpPr>
        <p:spPr>
          <a:xfrm>
            <a:off x="824504" y="1172484"/>
            <a:ext cx="59149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accent1"/>
                </a:solidFill>
                <a:cs typeface="Calibri"/>
              </a:rPr>
              <a:t>Aggregates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87EC1-3865-625B-11C5-9E30E4112F53}"/>
              </a:ext>
            </a:extLst>
          </p:cNvPr>
          <p:cNvSpPr txBox="1"/>
          <p:nvPr/>
        </p:nvSpPr>
        <p:spPr>
          <a:xfrm>
            <a:off x="824504" y="4127063"/>
            <a:ext cx="95640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147"/>
                </a:solidFill>
                <a:cs typeface="Calibri"/>
              </a:rPr>
              <a:t>This rule adds a count of races a driver has </a:t>
            </a:r>
            <a:r>
              <a:rPr lang="en-GB" i="1">
                <a:solidFill>
                  <a:srgbClr val="002147"/>
                </a:solidFill>
                <a:cs typeface="Calibri"/>
              </a:rPr>
              <a:t>won</a:t>
            </a:r>
            <a:r>
              <a:rPr lang="en-GB">
                <a:solidFill>
                  <a:srgbClr val="002147"/>
                </a:solidFill>
                <a:cs typeface="Calibri"/>
              </a:rPr>
              <a:t> (provided they won at least 1). We can put more than on atom </a:t>
            </a:r>
            <a:r>
              <a:rPr lang="en-GB" i="1">
                <a:solidFill>
                  <a:srgbClr val="002147"/>
                </a:solidFill>
                <a:cs typeface="Calibri"/>
              </a:rPr>
              <a:t>inside</a:t>
            </a:r>
            <a:r>
              <a:rPr lang="en-GB">
                <a:solidFill>
                  <a:srgbClr val="002147"/>
                </a:solidFill>
                <a:cs typeface="Calibri"/>
              </a:rPr>
              <a:t> the </a:t>
            </a:r>
            <a:r>
              <a:rPr lang="en-GB">
                <a:solidFill>
                  <a:schemeClr val="accent4"/>
                </a:solidFill>
                <a:cs typeface="Calibri"/>
              </a:rPr>
              <a:t>AGGREGATE</a:t>
            </a:r>
            <a:r>
              <a:rPr lang="en-GB">
                <a:solidFill>
                  <a:srgbClr val="002147"/>
                </a:solidFill>
                <a:cs typeface="Calibri"/>
              </a:rPr>
              <a:t> statement.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29272-264A-DCF4-9264-63F24EAD7B72}"/>
              </a:ext>
            </a:extLst>
          </p:cNvPr>
          <p:cNvSpPr txBox="1"/>
          <p:nvPr/>
        </p:nvSpPr>
        <p:spPr>
          <a:xfrm>
            <a:off x="1192805" y="4802820"/>
            <a:ext cx="3061695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solidFill>
                  <a:srgbClr val="002147"/>
                </a:solidFill>
                <a:latin typeface="Courier New"/>
                <a:cs typeface="Courier New"/>
              </a:rPr>
              <a:t>import rules/r4.dlog</a:t>
            </a:r>
            <a:endParaRPr lang="en-US" i="1">
              <a:latin typeface="Courier New"/>
              <a:cs typeface="Courier New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835B8-C7B3-DEEF-9A11-4191B8DF4C8A}"/>
              </a:ext>
            </a:extLst>
          </p:cNvPr>
          <p:cNvSpPr txBox="1"/>
          <p:nvPr/>
        </p:nvSpPr>
        <p:spPr>
          <a:xfrm>
            <a:off x="824504" y="5359415"/>
            <a:ext cx="10097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147"/>
                </a:solidFill>
                <a:cs typeface="Calibri"/>
              </a:rPr>
              <a:t>Check for inferred triples with query </a:t>
            </a:r>
            <a:r>
              <a:rPr lang="en-US" sz="1800"/>
              <a:t>17 – q17.rq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E6DF9F-CA21-5BAA-09CC-B5F87C43D271}"/>
              </a:ext>
            </a:extLst>
          </p:cNvPr>
          <p:cNvSpPr txBox="1"/>
          <p:nvPr/>
        </p:nvSpPr>
        <p:spPr>
          <a:xfrm>
            <a:off x="1192805" y="5758465"/>
            <a:ext cx="3620495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solidFill>
                  <a:srgbClr val="0021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evaluate queries/q17.rq</a:t>
            </a:r>
            <a:endParaRPr lang="en-US" i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F8AD9-71D3-442B-6CA9-41F95E73A551}"/>
              </a:ext>
            </a:extLst>
          </p:cNvPr>
          <p:cNvSpPr txBox="1"/>
          <p:nvPr/>
        </p:nvSpPr>
        <p:spPr>
          <a:xfrm>
            <a:off x="649942" y="1755802"/>
            <a:ext cx="10868958" cy="2232470"/>
          </a:xfrm>
          <a:prstGeom prst="rect">
            <a:avLst/>
          </a:prstGeom>
          <a:solidFill>
            <a:schemeClr val="tx1"/>
          </a:solidFill>
        </p:spPr>
        <p:txBody>
          <a:bodyPr wrap="square" lIns="251999" tIns="251999" rIns="251999" bIns="251999">
            <a:spAutoFit/>
          </a:bodyPr>
          <a:lstStyle/>
          <a:p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[?___, </a:t>
            </a:r>
            <a:r>
              <a:rPr lang="en-GB" sz="1600" b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600" b="1" err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hasRaceWinCount</a:t>
            </a:r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?___] </a:t>
            </a:r>
            <a:r>
              <a:rPr lang="en-GB" sz="1600" b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:-</a:t>
            </a:r>
            <a:endParaRPr lang="en-GB" sz="1600" b="1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b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AGGREGATE</a:t>
            </a:r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[?___, </a:t>
            </a:r>
            <a:r>
              <a:rPr lang="en-GB" sz="1600" b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600" b="1" err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result_driver</a:t>
            </a:r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?___],</a:t>
            </a:r>
          </a:p>
          <a:p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[?___, </a:t>
            </a:r>
            <a:r>
              <a:rPr lang="en-GB" sz="1600" b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600" b="1" err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result_positionOrder</a:t>
            </a:r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1] </a:t>
            </a:r>
            <a:r>
              <a:rPr lang="en-GB" sz="1600" b="1">
                <a:solidFill>
                  <a:srgbClr val="7285B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Make sure the driver actually won </a:t>
            </a:r>
            <a:endParaRPr lang="en-GB" sz="1600" b="1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b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ON</a:t>
            </a:r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?driver</a:t>
            </a:r>
          </a:p>
          <a:p>
            <a:r>
              <a:rPr lang="en-GB" sz="1600" b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BIND</a:t>
            </a:r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(?___) </a:t>
            </a:r>
            <a:r>
              <a:rPr lang="en-GB" sz="1600" b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?___</a:t>
            </a:r>
          </a:p>
          <a:p>
            <a:r>
              <a:rPr lang="en-GB" sz="1600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) .</a:t>
            </a:r>
          </a:p>
        </p:txBody>
      </p:sp>
    </p:spTree>
    <p:extLst>
      <p:ext uri="{BB962C8B-B14F-4D97-AF65-F5344CB8AC3E}">
        <p14:creationId xmlns:p14="http://schemas.microsoft.com/office/powerpoint/2010/main" val="2196279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70020-FE7E-0072-A1C7-274914863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718C3-C3DB-71EF-9459-0C58BD725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066D5-7C12-AC91-1901-30904E2B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002147"/>
                </a:solidFill>
                <a:latin typeface="+mj-lt"/>
              </a:rPr>
              <a:t>Rule 5</a:t>
            </a:r>
            <a:endParaRPr 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F6999-A291-F291-49D5-03EB25E434E4}"/>
              </a:ext>
            </a:extLst>
          </p:cNvPr>
          <p:cNvSpPr txBox="1"/>
          <p:nvPr/>
        </p:nvSpPr>
        <p:spPr>
          <a:xfrm>
            <a:off x="824504" y="1172484"/>
            <a:ext cx="59149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accent1"/>
                </a:solidFill>
                <a:cs typeface="Calibri"/>
              </a:rPr>
              <a:t>Negation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87EC1-3865-625B-11C5-9E30E4112F53}"/>
              </a:ext>
            </a:extLst>
          </p:cNvPr>
          <p:cNvSpPr txBox="1"/>
          <p:nvPr/>
        </p:nvSpPr>
        <p:spPr>
          <a:xfrm>
            <a:off x="824504" y="3694552"/>
            <a:ext cx="100974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147"/>
                </a:solidFill>
                <a:cs typeface="Calibri"/>
              </a:rPr>
              <a:t>This rule tells us that if a driver does not have a race where they were on the podium, then they are a </a:t>
            </a:r>
            <a:r>
              <a:rPr lang="en-GB" b="1">
                <a:solidFill>
                  <a:srgbClr val="002147"/>
                </a:solidFill>
                <a:cs typeface="Courier New" panose="02070309020205020404" pitchFamily="49" charset="0"/>
              </a:rPr>
              <a:t>:</a:t>
            </a:r>
            <a:r>
              <a:rPr lang="en-GB" b="1" err="1">
                <a:solidFill>
                  <a:srgbClr val="002147"/>
                </a:solidFill>
                <a:cs typeface="Courier New" panose="02070309020205020404" pitchFamily="49" charset="0"/>
              </a:rPr>
              <a:t>DriverWithoutPodiums</a:t>
            </a:r>
            <a:r>
              <a:rPr lang="en-GB" b="1">
                <a:solidFill>
                  <a:srgbClr val="002147"/>
                </a:solidFill>
                <a:cs typeface="Courier New" panose="02070309020205020404" pitchFamily="49" charset="0"/>
              </a:rPr>
              <a:t>.</a:t>
            </a:r>
            <a:endParaRPr lang="en-US" b="1"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29272-264A-DCF4-9264-63F24EAD7B72}"/>
              </a:ext>
            </a:extLst>
          </p:cNvPr>
          <p:cNvSpPr txBox="1"/>
          <p:nvPr/>
        </p:nvSpPr>
        <p:spPr>
          <a:xfrm>
            <a:off x="1192805" y="5057667"/>
            <a:ext cx="3061695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solidFill>
                  <a:srgbClr val="002147"/>
                </a:solidFill>
                <a:latin typeface="Courier New"/>
                <a:cs typeface="Courier New"/>
              </a:rPr>
              <a:t>import rules/r5.dlog</a:t>
            </a:r>
            <a:endParaRPr lang="en-US" i="1">
              <a:latin typeface="Courier New"/>
              <a:cs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90B009-E449-145E-F512-6F08167B9244}"/>
              </a:ext>
            </a:extLst>
          </p:cNvPr>
          <p:cNvSpPr txBox="1"/>
          <p:nvPr/>
        </p:nvSpPr>
        <p:spPr>
          <a:xfrm>
            <a:off x="824504" y="4381618"/>
            <a:ext cx="100974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147"/>
                </a:solidFill>
                <a:cs typeface="Calibri"/>
              </a:rPr>
              <a:t>So, we are looking for something that is </a:t>
            </a:r>
            <a:r>
              <a:rPr lang="en-GB" b="1">
                <a:solidFill>
                  <a:srgbClr val="002147"/>
                </a:solidFill>
                <a:cs typeface="Calibri"/>
              </a:rPr>
              <a:t>not</a:t>
            </a:r>
            <a:r>
              <a:rPr lang="en-GB">
                <a:solidFill>
                  <a:srgbClr val="002147"/>
                </a:solidFill>
                <a:cs typeface="Calibri"/>
              </a:rPr>
              <a:t> in the data (i.e. no race where the driver was on the podium).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835B8-C7B3-DEEF-9A11-4191B8DF4C8A}"/>
              </a:ext>
            </a:extLst>
          </p:cNvPr>
          <p:cNvSpPr txBox="1"/>
          <p:nvPr/>
        </p:nvSpPr>
        <p:spPr>
          <a:xfrm>
            <a:off x="824504" y="5524515"/>
            <a:ext cx="10097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147"/>
                </a:solidFill>
                <a:cs typeface="Calibri"/>
              </a:rPr>
              <a:t>Check for inferred triples with query </a:t>
            </a:r>
            <a:r>
              <a:rPr lang="en-US" sz="1800"/>
              <a:t>18 – q18.rq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E6DF9F-CA21-5BAA-09CC-B5F87C43D271}"/>
              </a:ext>
            </a:extLst>
          </p:cNvPr>
          <p:cNvSpPr txBox="1"/>
          <p:nvPr/>
        </p:nvSpPr>
        <p:spPr>
          <a:xfrm>
            <a:off x="1192805" y="5923565"/>
            <a:ext cx="3620495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solidFill>
                  <a:srgbClr val="0021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evaluate queries/q16.rq</a:t>
            </a:r>
            <a:endParaRPr lang="en-US" i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269BF-4B97-A053-80BC-F378F18DF151}"/>
              </a:ext>
            </a:extLst>
          </p:cNvPr>
          <p:cNvSpPr txBox="1"/>
          <p:nvPr/>
        </p:nvSpPr>
        <p:spPr>
          <a:xfrm>
            <a:off x="664000" y="1720861"/>
            <a:ext cx="7490012" cy="1821212"/>
          </a:xfrm>
          <a:prstGeom prst="rect">
            <a:avLst/>
          </a:prstGeom>
          <a:solidFill>
            <a:schemeClr val="tx1"/>
          </a:solidFill>
        </p:spPr>
        <p:txBody>
          <a:bodyPr wrap="square" lIns="251999" tIns="251999" rIns="251999" bIns="180000">
            <a:spAutoFit/>
          </a:bodyPr>
          <a:lstStyle/>
          <a:p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[?driver, a, </a:t>
            </a:r>
            <a:r>
              <a:rPr lang="en-GB" b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b="1" err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DriverWithoutPodiums</a:t>
            </a:r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b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:-</a:t>
            </a:r>
            <a:endParaRPr lang="en-GB" b="1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[?driver, a, </a:t>
            </a:r>
            <a:r>
              <a:rPr lang="en-GB" b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:driver</a:t>
            </a:r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GB" b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NOT</a:t>
            </a:r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?race </a:t>
            </a:r>
            <a:r>
              <a:rPr lang="en-GB" b="1">
                <a:solidFill>
                  <a:srgbClr val="EBBB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[?driver, </a:t>
            </a:r>
            <a:r>
              <a:rPr lang="en-GB" b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b="1" err="1">
                <a:solidFill>
                  <a:srgbClr val="FF9DA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hasPodiumInRace</a:t>
            </a:r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?race]</a:t>
            </a:r>
          </a:p>
          <a:p>
            <a:r>
              <a:rPr lang="en-GB" b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) .</a:t>
            </a:r>
          </a:p>
        </p:txBody>
      </p:sp>
    </p:spTree>
    <p:extLst>
      <p:ext uri="{BB962C8B-B14F-4D97-AF65-F5344CB8AC3E}">
        <p14:creationId xmlns:p14="http://schemas.microsoft.com/office/powerpoint/2010/main" val="405925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70020-FE7E-0072-A1C7-274914863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718C3-C3DB-71EF-9459-0C58BD725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066D5-7C12-AC91-1901-30904E2B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002147"/>
                </a:solidFill>
                <a:latin typeface="+mj-lt"/>
              </a:rPr>
              <a:t>Negation as Failure</a:t>
            </a:r>
            <a:endParaRPr 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F6999-A291-F291-49D5-03EB25E434E4}"/>
              </a:ext>
            </a:extLst>
          </p:cNvPr>
          <p:cNvSpPr txBox="1"/>
          <p:nvPr/>
        </p:nvSpPr>
        <p:spPr>
          <a:xfrm>
            <a:off x="824504" y="1680678"/>
            <a:ext cx="1052929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Negation as failure </a:t>
            </a:r>
            <a:r>
              <a:rPr lang="en-US" sz="2000"/>
              <a:t>is negation understood as the </a:t>
            </a:r>
            <a:r>
              <a:rPr lang="en-US" sz="2000" i="1"/>
              <a:t>absence</a:t>
            </a:r>
            <a:r>
              <a:rPr lang="en-US" sz="2000"/>
              <a:t> of a triple.</a:t>
            </a:r>
            <a:br>
              <a:rPr lang="en-US" sz="2000"/>
            </a:br>
            <a:br>
              <a:rPr lang="en-US" sz="2000"/>
            </a:br>
            <a:r>
              <a:rPr lang="en-US" sz="2000"/>
              <a:t>Using Negation as Failure leads to ‘non-monotonic reasoning’- the engine may need to retract some triples instead of just adding them. This adds another dimension to an already complicated problem of reasoning planning, but </a:t>
            </a:r>
            <a:r>
              <a:rPr lang="en-US" sz="2000" err="1"/>
              <a:t>RDFox</a:t>
            </a:r>
            <a:r>
              <a:rPr lang="en-US" sz="2000"/>
              <a:t> handles all of that automatically.</a:t>
            </a:r>
            <a:endParaRPr lang="en-US" sz="200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87EC1-3865-625B-11C5-9E30E4112F53}"/>
              </a:ext>
            </a:extLst>
          </p:cNvPr>
          <p:cNvSpPr txBox="1"/>
          <p:nvPr/>
        </p:nvSpPr>
        <p:spPr>
          <a:xfrm>
            <a:off x="2005605" y="3815620"/>
            <a:ext cx="9156699" cy="1297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</a:pPr>
            <a:r>
              <a:rPr lang="en-US"/>
              <a:t>What if a driver without any podiums </a:t>
            </a:r>
            <a:r>
              <a:rPr lang="en-US" i="1"/>
              <a:t>so far </a:t>
            </a:r>
            <a:r>
              <a:rPr lang="en-US"/>
              <a:t>gets a podium next year? In 2021, for instance, George Russell got his first podium. In our data, which is accurate up to and including 2020, George Russell would be a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DriverWithoutPodiums</a:t>
            </a:r>
            <a:r>
              <a:rPr lang="en-US"/>
              <a:t>. But if we add data from 2021, we will need to retract this fact.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835B8-C7B3-DEEF-9A11-4191B8DF4C8A}"/>
              </a:ext>
            </a:extLst>
          </p:cNvPr>
          <p:cNvSpPr txBox="1"/>
          <p:nvPr/>
        </p:nvSpPr>
        <p:spPr>
          <a:xfrm>
            <a:off x="2005605" y="5245115"/>
            <a:ext cx="10097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lr>
                <a:schemeClr val="tx2"/>
              </a:buClr>
            </a:pPr>
            <a:r>
              <a:rPr lang="en-US">
                <a:solidFill>
                  <a:srgbClr val="002147"/>
                </a:solidFill>
                <a:cs typeface="Calibri"/>
              </a:rPr>
              <a:t>Run the query ”q18_1.rq”, then import the data from file “2021-23.ttl” and try again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E6DF9F-CA21-5BAA-09CC-B5F87C43D271}"/>
              </a:ext>
            </a:extLst>
          </p:cNvPr>
          <p:cNvSpPr txBox="1"/>
          <p:nvPr/>
        </p:nvSpPr>
        <p:spPr>
          <a:xfrm>
            <a:off x="2005605" y="5644165"/>
            <a:ext cx="3749995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solidFill>
                  <a:srgbClr val="0021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evaluate queries/q18_1.rq</a:t>
            </a:r>
            <a:endParaRPr lang="en-US" i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A530FD-9125-BC43-6BD7-984E47FDB874}"/>
              </a:ext>
            </a:extLst>
          </p:cNvPr>
          <p:cNvSpPr txBox="1"/>
          <p:nvPr/>
        </p:nvSpPr>
        <p:spPr>
          <a:xfrm>
            <a:off x="838201" y="3815620"/>
            <a:ext cx="1219200" cy="3743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</a:pPr>
            <a:r>
              <a:rPr lang="en-US" b="1">
                <a:solidFill>
                  <a:schemeClr val="tx2"/>
                </a:solidFill>
              </a:rPr>
              <a:t>Example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6F571-552E-8814-2BFC-7246C5D66C97}"/>
              </a:ext>
            </a:extLst>
          </p:cNvPr>
          <p:cNvSpPr txBox="1"/>
          <p:nvPr/>
        </p:nvSpPr>
        <p:spPr>
          <a:xfrm>
            <a:off x="838201" y="5238020"/>
            <a:ext cx="1219200" cy="3743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</a:pPr>
            <a:r>
              <a:rPr lang="en-US" b="1">
                <a:solidFill>
                  <a:schemeClr val="tx2"/>
                </a:solidFill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288511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70020-FE7E-0072-A1C7-274914863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718C3-C3DB-71EF-9459-0C58BD725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066D5-7C12-AC91-1901-30904E2B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002147"/>
                </a:solidFill>
                <a:latin typeface="+mj-lt"/>
              </a:rPr>
              <a:t>Rule 6 - Exercise</a:t>
            </a:r>
            <a:endParaRPr 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F6999-A291-F291-49D5-03EB25E434E4}"/>
              </a:ext>
            </a:extLst>
          </p:cNvPr>
          <p:cNvSpPr txBox="1"/>
          <p:nvPr/>
        </p:nvSpPr>
        <p:spPr>
          <a:xfrm>
            <a:off x="824504" y="1172484"/>
            <a:ext cx="59149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accent1"/>
                </a:solidFill>
                <a:cs typeface="Calibri"/>
              </a:rPr>
              <a:t>Binds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87EC1-3865-625B-11C5-9E30E4112F53}"/>
              </a:ext>
            </a:extLst>
          </p:cNvPr>
          <p:cNvSpPr txBox="1"/>
          <p:nvPr/>
        </p:nvSpPr>
        <p:spPr>
          <a:xfrm>
            <a:off x="824505" y="3583926"/>
            <a:ext cx="100974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147"/>
                </a:solidFill>
                <a:cs typeface="Calibri"/>
              </a:rPr>
              <a:t>With </a:t>
            </a:r>
            <a:r>
              <a:rPr lang="en-GB">
                <a:solidFill>
                  <a:schemeClr val="accent4"/>
                </a:solidFill>
                <a:cs typeface="Calibri"/>
              </a:rPr>
              <a:t>BIND</a:t>
            </a:r>
            <a:r>
              <a:rPr lang="en-GB">
                <a:solidFill>
                  <a:srgbClr val="002147"/>
                </a:solidFill>
                <a:cs typeface="Calibri"/>
              </a:rPr>
              <a:t> we can use various mathematical functions, string manipulation, regular expression matching, conditional binds, hashing and IRI creation.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29272-264A-DCF4-9264-63F24EAD7B72}"/>
              </a:ext>
            </a:extLst>
          </p:cNvPr>
          <p:cNvSpPr txBox="1"/>
          <p:nvPr/>
        </p:nvSpPr>
        <p:spPr>
          <a:xfrm>
            <a:off x="1192805" y="4259683"/>
            <a:ext cx="3061695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solidFill>
                  <a:srgbClr val="002147"/>
                </a:solidFill>
                <a:latin typeface="Courier New"/>
                <a:cs typeface="Courier New"/>
              </a:rPr>
              <a:t>import rules/r6.dlog</a:t>
            </a:r>
            <a:endParaRPr lang="en-US" i="1">
              <a:latin typeface="Courier New"/>
              <a:cs typeface="Courier New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835B8-C7B3-DEEF-9A11-4191B8DF4C8A}"/>
              </a:ext>
            </a:extLst>
          </p:cNvPr>
          <p:cNvSpPr txBox="1"/>
          <p:nvPr/>
        </p:nvSpPr>
        <p:spPr>
          <a:xfrm>
            <a:off x="824504" y="4816278"/>
            <a:ext cx="10097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2147"/>
                </a:solidFill>
                <a:cs typeface="Calibri"/>
              </a:rPr>
              <a:t>Check for inferred triples with query </a:t>
            </a:r>
            <a:r>
              <a:rPr lang="en-US" sz="1800"/>
              <a:t>19 – q19.rq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E6DF9F-CA21-5BAA-09CC-B5F87C43D271}"/>
              </a:ext>
            </a:extLst>
          </p:cNvPr>
          <p:cNvSpPr txBox="1"/>
          <p:nvPr/>
        </p:nvSpPr>
        <p:spPr>
          <a:xfrm>
            <a:off x="1192805" y="5215328"/>
            <a:ext cx="3620495" cy="349702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144000" tIns="36000" rIns="144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>
                <a:solidFill>
                  <a:srgbClr val="0021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evaluate queries/q19.rq</a:t>
            </a:r>
            <a:endParaRPr lang="en-US" i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4B501D-4A14-99B4-E9A6-09CC632E35A8}"/>
              </a:ext>
            </a:extLst>
          </p:cNvPr>
          <p:cNvSpPr txBox="1"/>
          <p:nvPr/>
        </p:nvSpPr>
        <p:spPr>
          <a:xfrm>
            <a:off x="649942" y="1765279"/>
            <a:ext cx="7972611" cy="1616915"/>
          </a:xfrm>
          <a:prstGeom prst="rect">
            <a:avLst/>
          </a:prstGeom>
          <a:solidFill>
            <a:schemeClr val="tx1"/>
          </a:solidFill>
        </p:spPr>
        <p:txBody>
          <a:bodyPr wrap="square" lIns="251999" tIns="251999" rIns="251999" bIns="251999" anchor="t">
            <a:spAutoFit/>
          </a:bodyPr>
          <a:lstStyle/>
          <a:p>
            <a:r>
              <a:rPr lang="en-GB" b="1">
                <a:solidFill>
                  <a:srgbClr val="FFFFFF"/>
                </a:solidFill>
                <a:effectLst/>
                <a:latin typeface="Courier New"/>
                <a:cs typeface="Courier New"/>
              </a:rPr>
              <a:t>[?driver, </a:t>
            </a:r>
            <a:r>
              <a:rPr lang="en-GB" b="1">
                <a:solidFill>
                  <a:srgbClr val="FF9DA4"/>
                </a:solidFill>
                <a:effectLst/>
                <a:latin typeface="Courier New"/>
                <a:cs typeface="Courier New"/>
              </a:rPr>
              <a:t>:</a:t>
            </a:r>
            <a:r>
              <a:rPr lang="en-GB" b="1" err="1">
                <a:solidFill>
                  <a:srgbClr val="FF9DA4"/>
                </a:solidFill>
                <a:effectLst/>
                <a:latin typeface="Courier New"/>
                <a:cs typeface="Courier New"/>
              </a:rPr>
              <a:t>hasWinPercentage</a:t>
            </a:r>
            <a:r>
              <a:rPr lang="en-GB" b="1">
                <a:solidFill>
                  <a:srgbClr val="FFFFFF"/>
                </a:solidFill>
                <a:effectLst/>
                <a:latin typeface="Courier New"/>
                <a:cs typeface="Courier New"/>
              </a:rPr>
              <a:t>, ?percentage] </a:t>
            </a:r>
            <a:r>
              <a:rPr lang="en-GB" b="1">
                <a:solidFill>
                  <a:srgbClr val="EBBBFF"/>
                </a:solidFill>
                <a:effectLst/>
                <a:latin typeface="Courier New"/>
                <a:cs typeface="Courier New"/>
              </a:rPr>
              <a:t>:-</a:t>
            </a:r>
            <a:endParaRPr lang="en-GB" b="1">
              <a:solidFill>
                <a:srgbClr val="FFFFFF"/>
              </a:solidFill>
              <a:effectLst/>
              <a:latin typeface="Courier New"/>
              <a:cs typeface="Courier New"/>
            </a:endParaRPr>
          </a:p>
          <a:p>
            <a:r>
              <a:rPr lang="en-GB" b="1">
                <a:solidFill>
                  <a:srgbClr val="FFFFFF"/>
                </a:solidFill>
                <a:effectLst/>
                <a:latin typeface="Courier New"/>
                <a:cs typeface="Courier New"/>
              </a:rPr>
              <a:t>	[?___, </a:t>
            </a:r>
            <a:r>
              <a:rPr lang="en-GB" b="1">
                <a:solidFill>
                  <a:srgbClr val="FF9DA4"/>
                </a:solidFill>
                <a:effectLst/>
                <a:latin typeface="Courier New"/>
                <a:cs typeface="Courier New"/>
              </a:rPr>
              <a:t>:</a:t>
            </a:r>
            <a:r>
              <a:rPr lang="en-GB" b="1" err="1">
                <a:solidFill>
                  <a:srgbClr val="FF9DA4"/>
                </a:solidFill>
                <a:effectLst/>
                <a:latin typeface="Courier New"/>
                <a:cs typeface="Courier New"/>
              </a:rPr>
              <a:t>hasRaceCount</a:t>
            </a:r>
            <a:r>
              <a:rPr lang="en-GB" b="1">
                <a:solidFill>
                  <a:srgbClr val="FFFFFF"/>
                </a:solidFill>
                <a:effectLst/>
                <a:latin typeface="Courier New"/>
                <a:cs typeface="Courier New"/>
              </a:rPr>
              <a:t>, ?___],</a:t>
            </a:r>
          </a:p>
          <a:p>
            <a:r>
              <a:rPr lang="en-GB" b="1">
                <a:solidFill>
                  <a:srgbClr val="FFFFFF"/>
                </a:solidFill>
                <a:effectLst/>
                <a:latin typeface="Courier New"/>
                <a:cs typeface="Courier New"/>
              </a:rPr>
              <a:t>	[?___, </a:t>
            </a:r>
            <a:r>
              <a:rPr lang="en-GB" b="1">
                <a:solidFill>
                  <a:srgbClr val="FF9DA4"/>
                </a:solidFill>
                <a:effectLst/>
                <a:latin typeface="Courier New"/>
                <a:cs typeface="Courier New"/>
              </a:rPr>
              <a:t>:</a:t>
            </a:r>
            <a:r>
              <a:rPr lang="en-GB" b="1" err="1">
                <a:solidFill>
                  <a:srgbClr val="FF9DA4"/>
                </a:solidFill>
                <a:effectLst/>
                <a:latin typeface="Courier New"/>
                <a:cs typeface="Courier New"/>
              </a:rPr>
              <a:t>hasRaceWinCount</a:t>
            </a:r>
            <a:r>
              <a:rPr lang="en-GB" b="1">
                <a:solidFill>
                  <a:srgbClr val="FFFFFF"/>
                </a:solidFill>
                <a:effectLst/>
                <a:latin typeface="Courier New"/>
                <a:cs typeface="Courier New"/>
              </a:rPr>
              <a:t>, ?___],</a:t>
            </a:r>
          </a:p>
          <a:p>
            <a:r>
              <a:rPr lang="en-GB" b="1">
                <a:solidFill>
                  <a:srgbClr val="EBBBFF"/>
                </a:solidFill>
                <a:effectLst/>
                <a:latin typeface="Courier New"/>
                <a:cs typeface="Courier New"/>
              </a:rPr>
              <a:t>	BIND</a:t>
            </a:r>
            <a:r>
              <a:rPr lang="en-GB" b="1">
                <a:solidFill>
                  <a:srgbClr val="FFFFFF"/>
                </a:solidFill>
                <a:effectLst/>
                <a:latin typeface="Courier New"/>
                <a:cs typeface="Courier New"/>
              </a:rPr>
              <a:t>(?</a:t>
            </a:r>
            <a:r>
              <a:rPr lang="en-GB" b="1" err="1">
                <a:solidFill>
                  <a:srgbClr val="FFFFFF"/>
                </a:solidFill>
                <a:effectLst/>
                <a:latin typeface="Courier New"/>
                <a:cs typeface="Courier New"/>
              </a:rPr>
              <a:t>raceWinCount</a:t>
            </a:r>
            <a:r>
              <a:rPr lang="en-GB" b="1">
                <a:solidFill>
                  <a:srgbClr val="FFC58F"/>
                </a:solidFill>
                <a:effectLst/>
                <a:latin typeface="Courier New"/>
                <a:cs typeface="Courier New"/>
              </a:rPr>
              <a:t>/</a:t>
            </a:r>
            <a:r>
              <a:rPr lang="en-GB" b="1">
                <a:solidFill>
                  <a:srgbClr val="FFFFFF"/>
                </a:solidFill>
                <a:effectLst/>
                <a:latin typeface="Courier New"/>
                <a:cs typeface="Courier New"/>
              </a:rPr>
              <a:t>?</a:t>
            </a:r>
            <a:r>
              <a:rPr lang="en-GB" b="1" err="1">
                <a:solidFill>
                  <a:srgbClr val="FFFFFF"/>
                </a:solidFill>
                <a:effectLst/>
                <a:latin typeface="Courier New"/>
                <a:cs typeface="Courier New"/>
              </a:rPr>
              <a:t>raceCount</a:t>
            </a:r>
            <a:r>
              <a:rPr lang="en-GB" b="1">
                <a:solidFill>
                  <a:srgbClr val="FFFFFF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GB" b="1">
                <a:solidFill>
                  <a:srgbClr val="EBBBFF"/>
                </a:solidFill>
                <a:effectLst/>
                <a:latin typeface="Courier New"/>
                <a:cs typeface="Courier New"/>
              </a:rPr>
              <a:t>AS</a:t>
            </a:r>
            <a:r>
              <a:rPr lang="en-GB" b="1">
                <a:solidFill>
                  <a:srgbClr val="FFFFFF"/>
                </a:solidFill>
                <a:effectLst/>
                <a:latin typeface="Courier New"/>
                <a:cs typeface="Courier New"/>
              </a:rPr>
              <a:t> ?percentage</a:t>
            </a:r>
            <a:r>
              <a:rPr lang="en-GB" b="1">
                <a:solidFill>
                  <a:srgbClr val="FFFFFF"/>
                </a:solidFill>
                <a:latin typeface="Courier New"/>
                <a:cs typeface="Courier New"/>
              </a:rPr>
              <a:t>) .</a:t>
            </a:r>
            <a:endParaRPr lang="en-GB" b="1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760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70020-FE7E-0072-A1C7-274914863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718C3-C3DB-71EF-9459-0C58BD725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066D5-7C12-AC91-1901-30904E2B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147"/>
                </a:solidFill>
                <a:latin typeface="+mj-lt"/>
              </a:rPr>
              <a:t>Bonus</a:t>
            </a:r>
            <a:r>
              <a:rPr lang="en-US" sz="4000" b="1">
                <a:solidFill>
                  <a:srgbClr val="002147"/>
                </a:solidFill>
                <a:latin typeface="+mj-lt"/>
              </a:rPr>
              <a:t> Exercise</a:t>
            </a:r>
            <a:endParaRPr 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87EC1-3865-625B-11C5-9E30E4112F53}"/>
              </a:ext>
            </a:extLst>
          </p:cNvPr>
          <p:cNvSpPr txBox="1"/>
          <p:nvPr/>
        </p:nvSpPr>
        <p:spPr>
          <a:xfrm>
            <a:off x="876234" y="4924832"/>
            <a:ext cx="97360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lr>
                <a:schemeClr val="tx2"/>
              </a:buClr>
            </a:pPr>
            <a:r>
              <a:rPr lang="en-GB" sz="2400">
                <a:solidFill>
                  <a:srgbClr val="002147"/>
                </a:solidFill>
                <a:cs typeface="Calibri"/>
              </a:rPr>
              <a:t>Write and import a rule to find out if two drivers have been teammates (use the predicate </a:t>
            </a:r>
            <a:r>
              <a:rPr lang="en-GB" sz="2400" b="1">
                <a:solidFill>
                  <a:srgbClr val="002147"/>
                </a:solidFill>
                <a:cs typeface="Courier New" panose="02070309020205020404" pitchFamily="49" charset="0"/>
              </a:rPr>
              <a:t>:</a:t>
            </a:r>
            <a:r>
              <a:rPr lang="en-GB" sz="2400" b="1" err="1">
                <a:solidFill>
                  <a:srgbClr val="002147"/>
                </a:solidFill>
                <a:cs typeface="Courier New" panose="02070309020205020404" pitchFamily="49" charset="0"/>
              </a:rPr>
              <a:t>hasTeammate</a:t>
            </a:r>
            <a:r>
              <a:rPr lang="en-GB" sz="2400">
                <a:solidFill>
                  <a:srgbClr val="002147"/>
                </a:solidFill>
                <a:cs typeface="Calibri"/>
              </a:rPr>
              <a:t>).</a:t>
            </a:r>
            <a:endParaRPr lang="en-US" sz="240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8F82E6-F916-BD80-856C-F6188AAC6EDB}"/>
              </a:ext>
            </a:extLst>
          </p:cNvPr>
          <p:cNvGrpSpPr/>
          <p:nvPr/>
        </p:nvGrpSpPr>
        <p:grpSpPr>
          <a:xfrm>
            <a:off x="373836" y="1473710"/>
            <a:ext cx="11444327" cy="3073618"/>
            <a:chOff x="373836" y="1676910"/>
            <a:chExt cx="11444327" cy="307361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F1B549E-6753-4937-BB05-4DAE540DA299}"/>
                </a:ext>
              </a:extLst>
            </p:cNvPr>
            <p:cNvCxnSpPr>
              <a:cxnSpLocks/>
            </p:cNvCxnSpPr>
            <p:nvPr/>
          </p:nvCxnSpPr>
          <p:spPr>
            <a:xfrm>
              <a:off x="3722081" y="2719613"/>
              <a:ext cx="1640707" cy="466717"/>
            </a:xfrm>
            <a:prstGeom prst="straightConnector1">
              <a:avLst/>
            </a:prstGeom>
            <a:noFill/>
            <a:ln w="57150" cap="flat">
              <a:solidFill>
                <a:srgbClr val="ABABAB"/>
              </a:solidFill>
              <a:prstDash val="solid"/>
              <a:miter lim="400000"/>
              <a:tailEnd type="triangle"/>
            </a:ln>
            <a:effectLst/>
            <a:sp3d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8D06392-182B-1211-2CB8-1B14EB64BF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6142" y="2090255"/>
              <a:ext cx="1665332" cy="345841"/>
            </a:xfrm>
            <a:prstGeom prst="straightConnector1">
              <a:avLst/>
            </a:prstGeom>
            <a:noFill/>
            <a:ln w="57150" cap="flat">
              <a:solidFill>
                <a:srgbClr val="ABABAB"/>
              </a:solidFill>
              <a:prstDash val="solid"/>
              <a:miter lim="400000"/>
              <a:tailEnd type="triangle"/>
            </a:ln>
            <a:effectLst/>
            <a:sp3d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3E02B81-7B41-2587-E6EC-9C89FA224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8666" y="2473365"/>
              <a:ext cx="1174610" cy="0"/>
            </a:xfrm>
            <a:prstGeom prst="straightConnector1">
              <a:avLst/>
            </a:prstGeom>
            <a:noFill/>
            <a:ln w="57150" cap="flat">
              <a:solidFill>
                <a:srgbClr val="ABABAB"/>
              </a:solidFill>
              <a:prstDash val="solid"/>
              <a:miter lim="400000"/>
              <a:tailEnd type="triangle"/>
            </a:ln>
            <a:effectLst/>
            <a:sp3d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94F97CE-3D0C-20A4-BE73-0C0C5616A4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6345" y="2891306"/>
              <a:ext cx="1514630" cy="295025"/>
            </a:xfrm>
            <a:prstGeom prst="straightConnector1">
              <a:avLst/>
            </a:prstGeom>
            <a:noFill/>
            <a:ln w="57150" cap="flat">
              <a:solidFill>
                <a:srgbClr val="ABABAB"/>
              </a:solidFill>
              <a:prstDash val="solid"/>
              <a:miter lim="400000"/>
              <a:tailEnd type="triangle"/>
            </a:ln>
            <a:effectLst/>
            <a:sp3d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AEBF342-BCC5-F13A-3A2B-E67E0CE9B1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98622" y="2149575"/>
              <a:ext cx="1471654" cy="385457"/>
            </a:xfrm>
            <a:prstGeom prst="straightConnector1">
              <a:avLst/>
            </a:prstGeom>
            <a:noFill/>
            <a:ln w="57150" cap="flat">
              <a:solidFill>
                <a:srgbClr val="ABABAB"/>
              </a:solidFill>
              <a:prstDash val="solid"/>
              <a:miter lim="400000"/>
              <a:tailEnd type="triangle"/>
            </a:ln>
            <a:effectLst/>
            <a:sp3d/>
          </p:spPr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B583B21-9500-B995-DA68-90A6CD22A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0549" y="2204199"/>
              <a:ext cx="467447" cy="52587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BB1F59-FEAA-391F-4B10-B80995BE0C3A}"/>
                </a:ext>
              </a:extLst>
            </p:cNvPr>
            <p:cNvSpPr/>
            <p:nvPr/>
          </p:nvSpPr>
          <p:spPr>
            <a:xfrm>
              <a:off x="2730125" y="2808520"/>
              <a:ext cx="943156" cy="359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lvl="0" indent="0" algn="ctr" defTabSz="82153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Helvetica Neue Light"/>
                  <a:sym typeface="Helvetica Neue Light"/>
                </a:rPr>
                <a:t>Result 1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0FB7A1D-81C1-DE31-3BC0-23561D08C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80380" y="2263175"/>
              <a:ext cx="467447" cy="52587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A16359-1C1C-82CD-7EE1-89EA0695180C}"/>
                </a:ext>
              </a:extLst>
            </p:cNvPr>
            <p:cNvSpPr/>
            <p:nvPr/>
          </p:nvSpPr>
          <p:spPr>
            <a:xfrm>
              <a:off x="8670903" y="2808520"/>
              <a:ext cx="859204" cy="359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lvl="0" indent="0" algn="ctr" defTabSz="82153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Helvetica Neue Light"/>
                  <a:sym typeface="Helvetica Neue Light"/>
                </a:rPr>
                <a:t>Result 2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D7F323A-71E2-0671-C946-38D91CB31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4250" y="3012197"/>
              <a:ext cx="1204251" cy="63266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8AE11AE-2EFB-03D2-5B12-F9ADDE460533}"/>
                </a:ext>
              </a:extLst>
            </p:cNvPr>
            <p:cNvSpPr/>
            <p:nvPr/>
          </p:nvSpPr>
          <p:spPr>
            <a:xfrm>
              <a:off x="5526902" y="3658534"/>
              <a:ext cx="1283965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lvl="0" indent="0" algn="ctr" defTabSz="82153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Helvetica Neue Light"/>
                  <a:sym typeface="Helvetica Neue Light"/>
                </a:rPr>
                <a:t>constructor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F382856-F36C-74DC-D971-288519B32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89345" y="2303135"/>
              <a:ext cx="452839" cy="463795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6A58EF-F3F8-C6C4-3001-EE19A95168A7}"/>
                </a:ext>
              </a:extLst>
            </p:cNvPr>
            <p:cNvSpPr/>
            <p:nvPr/>
          </p:nvSpPr>
          <p:spPr>
            <a:xfrm>
              <a:off x="10813366" y="2780599"/>
              <a:ext cx="1004797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lvl="0" indent="0" algn="ctr" defTabSz="82153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Helvetica Neue Light"/>
                  <a:sym typeface="Helvetica Neue Light"/>
                </a:rPr>
                <a:t>Driver 2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7A45C57-81EF-3D7E-465B-27A2C7F62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816" y="2204199"/>
              <a:ext cx="452839" cy="46379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18E065-6169-16EA-E5B0-BAA0EB347E3E}"/>
                </a:ext>
              </a:extLst>
            </p:cNvPr>
            <p:cNvSpPr/>
            <p:nvPr/>
          </p:nvSpPr>
          <p:spPr>
            <a:xfrm>
              <a:off x="373836" y="2678259"/>
              <a:ext cx="1004797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lvl="0" indent="0" algn="ctr" defTabSz="82153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Helvetica Neue Light"/>
                  <a:sym typeface="Helvetica Neue Light"/>
                </a:rPr>
                <a:t>Driver 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CA1E5A9E-F207-4ADB-C8AE-83E2F8A4556E}"/>
                </a:ext>
              </a:extLst>
            </p:cNvPr>
            <p:cNvSpPr/>
            <p:nvPr/>
          </p:nvSpPr>
          <p:spPr>
            <a:xfrm>
              <a:off x="7484302" y="2861671"/>
              <a:ext cx="1091694" cy="326558"/>
            </a:xfrm>
            <a:prstGeom prst="roundRect">
              <a:avLst>
                <a:gd name="adj" fmla="val 10927"/>
              </a:avLst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lvl="0" indent="0" algn="ctr" defTabSz="82153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glow rad="381000">
                      <a:srgbClr val="FFFFFF"/>
                    </a:glow>
                  </a:effectLst>
                  <a:uLnTx/>
                  <a:uFillTx/>
                  <a:latin typeface="Courier New" panose="02070309020205020404" pitchFamily="49" charset="0"/>
                  <a:ea typeface="Helvetica Neue Light"/>
                  <a:cs typeface="Courier New" panose="02070309020205020404" pitchFamily="49" charset="0"/>
                  <a:sym typeface="Helvetica Neue Light"/>
                </a:rPr>
                <a:t>constructor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C3CA9235-33FA-E521-06C4-1550EFEF6454}"/>
                </a:ext>
              </a:extLst>
            </p:cNvPr>
            <p:cNvSpPr/>
            <p:nvPr/>
          </p:nvSpPr>
          <p:spPr>
            <a:xfrm>
              <a:off x="7679976" y="2189658"/>
              <a:ext cx="729736" cy="334774"/>
            </a:xfrm>
            <a:prstGeom prst="roundRect">
              <a:avLst>
                <a:gd name="adj" fmla="val 10927"/>
              </a:avLst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lvl="0" indent="0" algn="ctr" defTabSz="82153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glow rad="381000">
                      <a:srgbClr val="FFFFFF"/>
                    </a:glow>
                  </a:effectLst>
                  <a:uLnTx/>
                  <a:uFillTx/>
                  <a:latin typeface="Courier New" panose="02070309020205020404" pitchFamily="49" charset="0"/>
                  <a:ea typeface="Helvetica Neue Light"/>
                  <a:cs typeface="Courier New" panose="02070309020205020404" pitchFamily="49" charset="0"/>
                  <a:sym typeface="Helvetica Neue Light"/>
                </a:rPr>
                <a:t>race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C5DD2613-ED7D-4E6A-F71F-FB338D8BB739}"/>
                </a:ext>
              </a:extLst>
            </p:cNvPr>
            <p:cNvSpPr/>
            <p:nvPr/>
          </p:nvSpPr>
          <p:spPr>
            <a:xfrm>
              <a:off x="4116335" y="2095789"/>
              <a:ext cx="729736" cy="334774"/>
            </a:xfrm>
            <a:prstGeom prst="roundRect">
              <a:avLst>
                <a:gd name="adj" fmla="val 10927"/>
              </a:avLst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lvl="0" indent="0" algn="ctr" defTabSz="82153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glow rad="381000">
                      <a:srgbClr val="FFFFFF"/>
                    </a:glow>
                  </a:effectLst>
                  <a:uLnTx/>
                  <a:uFillTx/>
                  <a:latin typeface="Courier New" panose="02070309020205020404" pitchFamily="49" charset="0"/>
                  <a:ea typeface="Helvetica Neue Light"/>
                  <a:cs typeface="Courier New" panose="02070309020205020404" pitchFamily="49" charset="0"/>
                  <a:sym typeface="Helvetica Neue Light"/>
                </a:rPr>
                <a:t>race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BE088D0-B173-F0A1-0268-C5D3B4757C45}"/>
                </a:ext>
              </a:extLst>
            </p:cNvPr>
            <p:cNvSpPr/>
            <p:nvPr/>
          </p:nvSpPr>
          <p:spPr>
            <a:xfrm>
              <a:off x="3928582" y="2766930"/>
              <a:ext cx="1129822" cy="326558"/>
            </a:xfrm>
            <a:prstGeom prst="roundRect">
              <a:avLst>
                <a:gd name="adj" fmla="val 10927"/>
              </a:avLst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lvl="0" indent="0" algn="ctr" defTabSz="82153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glow rad="381000">
                      <a:srgbClr val="FFFFFF"/>
                    </a:glow>
                  </a:effectLst>
                  <a:uLnTx/>
                  <a:uFillTx/>
                  <a:latin typeface="Courier New" panose="02070309020205020404" pitchFamily="49" charset="0"/>
                  <a:ea typeface="Helvetica Neue Light"/>
                  <a:cs typeface="Courier New" panose="02070309020205020404" pitchFamily="49" charset="0"/>
                  <a:sym typeface="Helvetica Neue Light"/>
                </a:rPr>
                <a:t>constructor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FE7A3AB-10EE-96B7-A2F2-E0E1D6D1FDFD}"/>
                </a:ext>
              </a:extLst>
            </p:cNvPr>
            <p:cNvSpPr/>
            <p:nvPr/>
          </p:nvSpPr>
          <p:spPr>
            <a:xfrm>
              <a:off x="1725418" y="2291034"/>
              <a:ext cx="906528" cy="334774"/>
            </a:xfrm>
            <a:prstGeom prst="roundRect">
              <a:avLst>
                <a:gd name="adj" fmla="val 10927"/>
              </a:avLst>
            </a:prstGeom>
            <a:noFill/>
            <a:ln w="12700" cap="flat">
              <a:noFill/>
              <a:miter lim="400000"/>
            </a:ln>
            <a:effectLst>
              <a:glow>
                <a:srgbClr val="FFFFFF"/>
              </a:glow>
            </a:effectLst>
            <a:sp3d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lvl="0" indent="0" algn="ctr" defTabSz="82153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glow rad="381000">
                      <a:srgbClr val="FFFFFF"/>
                    </a:glow>
                  </a:effectLst>
                  <a:uLnTx/>
                  <a:uFillTx/>
                  <a:latin typeface="Courier New" panose="02070309020205020404" pitchFamily="49" charset="0"/>
                  <a:ea typeface="Helvetica Neue Light"/>
                  <a:cs typeface="Courier New" panose="02070309020205020404" pitchFamily="49" charset="0"/>
                  <a:sym typeface="Helvetica Neue Light"/>
                </a:rPr>
                <a:t>driver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91707A6-7D4A-292B-00F6-7E70780DF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779" y="2664590"/>
              <a:ext cx="1184896" cy="10863"/>
            </a:xfrm>
            <a:prstGeom prst="straightConnector1">
              <a:avLst/>
            </a:prstGeom>
            <a:noFill/>
            <a:ln w="57150" cap="flat">
              <a:solidFill>
                <a:srgbClr val="ABABAB"/>
              </a:solidFill>
              <a:prstDash val="solid"/>
              <a:miter lim="400000"/>
              <a:tailEnd type="triangle"/>
            </a:ln>
            <a:effectLst/>
            <a:sp3d/>
          </p:spPr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E15FE8DA-207E-0EC9-15A8-B160D2CFDC23}"/>
                </a:ext>
              </a:extLst>
            </p:cNvPr>
            <p:cNvSpPr/>
            <p:nvPr/>
          </p:nvSpPr>
          <p:spPr>
            <a:xfrm>
              <a:off x="9630392" y="2497203"/>
              <a:ext cx="906527" cy="334774"/>
            </a:xfrm>
            <a:prstGeom prst="roundRect">
              <a:avLst>
                <a:gd name="adj" fmla="val 10927"/>
              </a:avLst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lvl="0" indent="0" algn="ctr" defTabSz="82153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glow rad="381000">
                      <a:srgbClr val="FFFFFF"/>
                    </a:glow>
                  </a:effectLst>
                  <a:uLnTx/>
                  <a:uFillTx/>
                  <a:latin typeface="Courier New" panose="02070309020205020404" pitchFamily="49" charset="0"/>
                  <a:ea typeface="Helvetica Neue Light"/>
                  <a:cs typeface="Courier New" panose="02070309020205020404" pitchFamily="49" charset="0"/>
                  <a:sym typeface="Helvetica Neue Light"/>
                </a:rPr>
                <a:t>driver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42D3335-DB55-6AC8-A826-67593CD2F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2788" y="1676910"/>
              <a:ext cx="1835833" cy="422762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9136851-CC8A-B06B-0362-07ABD5F69753}"/>
                </a:ext>
              </a:extLst>
            </p:cNvPr>
            <p:cNvSpPr/>
            <p:nvPr/>
          </p:nvSpPr>
          <p:spPr>
            <a:xfrm>
              <a:off x="5666487" y="2263175"/>
              <a:ext cx="1004797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lvl="0" indent="0" algn="ctr" defTabSz="82153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  <a:ea typeface="Helvetica Neue Light"/>
                  <a:sym typeface="Helvetica Neue Light"/>
                </a:rPr>
                <a:t>race</a:t>
              </a:r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B2B5A017-DEC8-C1EF-B0C4-3543F31C9D26}"/>
                </a:ext>
              </a:extLst>
            </p:cNvPr>
            <p:cNvSpPr/>
            <p:nvPr/>
          </p:nvSpPr>
          <p:spPr>
            <a:xfrm>
              <a:off x="945930" y="1943099"/>
              <a:ext cx="10310649" cy="2630829"/>
            </a:xfrm>
            <a:prstGeom prst="arc">
              <a:avLst>
                <a:gd name="adj1" fmla="val 113707"/>
                <a:gd name="adj2" fmla="val 10836016"/>
              </a:avLst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AC6619D4-2F0C-AD67-C3F9-3AA18DCC8573}"/>
                </a:ext>
              </a:extLst>
            </p:cNvPr>
            <p:cNvSpPr/>
            <p:nvPr/>
          </p:nvSpPr>
          <p:spPr>
            <a:xfrm>
              <a:off x="1225299" y="1729807"/>
              <a:ext cx="9710711" cy="2461933"/>
            </a:xfrm>
            <a:prstGeom prst="arc">
              <a:avLst>
                <a:gd name="adj1" fmla="val 141134"/>
                <a:gd name="adj2" fmla="val 10616667"/>
              </a:avLst>
            </a:prstGeom>
            <a:noFill/>
            <a:ln w="63500" cap="flat">
              <a:solidFill>
                <a:schemeClr val="accent2"/>
              </a:solidFill>
              <a:prstDash val="solid"/>
              <a:miter lim="400000"/>
              <a:headEnd type="triangle" w="med" len="med"/>
              <a:tailEnd type="none" w="med" len="med"/>
            </a:ln>
            <a:effectLst/>
            <a:sp3d/>
          </p:spPr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A3B362F-8DF3-B3DE-7C70-AF1840825FDF}"/>
                </a:ext>
              </a:extLst>
            </p:cNvPr>
            <p:cNvSpPr/>
            <p:nvPr/>
          </p:nvSpPr>
          <p:spPr>
            <a:xfrm>
              <a:off x="5401474" y="4020921"/>
              <a:ext cx="1474670" cy="32393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71437" tIns="36000" rIns="71437" bIns="71437" numCol="1" spcCol="38100" rtlCol="0" anchor="ctr">
              <a:spAutoFit/>
            </a:bodyPr>
            <a:lstStyle/>
            <a:p>
              <a:pPr marL="0" marR="0" lvl="0" indent="0" algn="ctr" defTabSz="82153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err="1">
                  <a:solidFill>
                    <a:schemeClr val="accent4"/>
                  </a:solidFill>
                  <a:highlight>
                    <a:srgbClr val="FFFFFF"/>
                  </a:highlight>
                  <a:ea typeface="Helvetica Neue Light"/>
                  <a:sym typeface="Helvetica Neue Light"/>
                </a:rPr>
                <a:t>hasTeammate</a:t>
              </a:r>
              <a:endParaRPr kumimoji="0" lang="en-US" sz="1400" b="1" u="none" strike="noStrike" kern="0" cap="none" spc="0" normalizeH="0" baseline="0" noProof="0">
                <a:solidFill>
                  <a:schemeClr val="accent4"/>
                </a:solidFill>
                <a:effectLst/>
                <a:highlight>
                  <a:srgbClr val="FFFFFF"/>
                </a:highlight>
                <a:uLnTx/>
                <a:uFillTx/>
                <a:ea typeface="Helvetica Neue Light"/>
                <a:sym typeface="Helvetica Neue Light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0DEA90D-3DBF-4B40-DB8C-E1448FE46360}"/>
                </a:ext>
              </a:extLst>
            </p:cNvPr>
            <p:cNvSpPr/>
            <p:nvPr/>
          </p:nvSpPr>
          <p:spPr>
            <a:xfrm>
              <a:off x="5431549" y="4426598"/>
              <a:ext cx="1474670" cy="32393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71437" tIns="36000" rIns="71437" bIns="71437" numCol="1" spcCol="38100" rtlCol="0" anchor="ctr">
              <a:spAutoFit/>
            </a:bodyPr>
            <a:lstStyle/>
            <a:p>
              <a:pPr marL="0" marR="0" lvl="0" indent="0" algn="ctr" defTabSz="82153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err="1">
                  <a:solidFill>
                    <a:schemeClr val="accent4"/>
                  </a:solidFill>
                  <a:highlight>
                    <a:srgbClr val="FFFFFF"/>
                  </a:highlight>
                  <a:ea typeface="Helvetica Neue Light"/>
                  <a:sym typeface="Helvetica Neue Light"/>
                </a:rPr>
                <a:t>hasTeammate</a:t>
              </a:r>
              <a:endParaRPr kumimoji="0" lang="en-US" sz="1400" b="1" u="none" strike="noStrike" kern="0" cap="none" spc="0" normalizeH="0" baseline="0" noProof="0">
                <a:solidFill>
                  <a:schemeClr val="accent4"/>
                </a:solidFill>
                <a:effectLst/>
                <a:highlight>
                  <a:srgbClr val="FFFFFF"/>
                </a:highlight>
                <a:uLnTx/>
                <a:uFillTx/>
                <a:ea typeface="Helvetica Neue Light"/>
                <a:sym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1725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4754F6-4802-5C68-B605-A0FD3E1432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E5960C-8415-3B27-D2A0-DBB313E25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365" y="1766524"/>
            <a:ext cx="7439270" cy="740501"/>
          </a:xfrm>
        </p:spPr>
        <p:txBody>
          <a:bodyPr/>
          <a:lstStyle/>
          <a:p>
            <a:r>
              <a:rPr lang="en-US" err="1"/>
              <a:t>RDFox</a:t>
            </a:r>
            <a:r>
              <a:rPr lang="en-US"/>
              <a:t>: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3175775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079114-4931-353F-36F3-51E27ECC1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EBA838-7ED8-06EB-279E-8D8950C432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82C817-D59B-1D9E-14DE-9D634C148505}"/>
              </a:ext>
            </a:extLst>
          </p:cNvPr>
          <p:cNvSpPr/>
          <p:nvPr/>
        </p:nvSpPr>
        <p:spPr>
          <a:xfrm>
            <a:off x="566752" y="2849317"/>
            <a:ext cx="5616000" cy="1842008"/>
          </a:xfrm>
          <a:prstGeom prst="roundRect">
            <a:avLst>
              <a:gd name="adj" fmla="val 6670"/>
            </a:avLst>
          </a:prstGeom>
          <a:noFill/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D3122CD9-70BF-70C1-CFA7-0BF56C7FE5A0}"/>
              </a:ext>
            </a:extLst>
          </p:cNvPr>
          <p:cNvSpPr/>
          <p:nvPr/>
        </p:nvSpPr>
        <p:spPr>
          <a:xfrm rot="14400000" flipV="1">
            <a:off x="8414799" y="2887434"/>
            <a:ext cx="495029" cy="734231"/>
          </a:xfrm>
          <a:prstGeom prst="uturnArrow">
            <a:avLst>
              <a:gd name="adj1" fmla="val 17386"/>
              <a:gd name="adj2" fmla="val 24049"/>
              <a:gd name="adj3" fmla="val 25000"/>
              <a:gd name="adj4" fmla="val 43750"/>
              <a:gd name="adj5" fmla="val 55151"/>
            </a:avLst>
          </a:prstGeom>
          <a:solidFill>
            <a:srgbClr val="035E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61629D4-FC48-438C-FFC2-E34DA6A0C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6000"/>
            <a:ext cx="457200" cy="4953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03D6A59-C3B3-270E-F5B1-7A595C35D3EC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6896970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002147"/>
                </a:solidFill>
                <a:latin typeface="Century Gothic"/>
              </a:rPr>
              <a:t>Incremental Reasoning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03BCD-EBDF-C9EF-9902-235987563D54}"/>
              </a:ext>
            </a:extLst>
          </p:cNvPr>
          <p:cNvSpPr txBox="1"/>
          <p:nvPr/>
        </p:nvSpPr>
        <p:spPr>
          <a:xfrm>
            <a:off x="9386305" y="4639622"/>
            <a:ext cx="18938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0">
                <a:solidFill>
                  <a:srgbClr val="5D7C9E"/>
                </a:solidFill>
              </a:rPr>
              <a:t>Incremental updates to both data and rules</a:t>
            </a:r>
            <a:endParaRPr lang="en-US" sz="1600" b="0">
              <a:solidFill>
                <a:srgbClr val="5D7C9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FDCD5-4610-17C9-5B4E-A9B4EBB36D4F}"/>
              </a:ext>
            </a:extLst>
          </p:cNvPr>
          <p:cNvSpPr txBox="1"/>
          <p:nvPr/>
        </p:nvSpPr>
        <p:spPr>
          <a:xfrm>
            <a:off x="8976737" y="2886247"/>
            <a:ext cx="189380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0">
                <a:solidFill>
                  <a:srgbClr val="035EE5"/>
                </a:solidFill>
              </a:rPr>
              <a:t>Incremental reasoning</a:t>
            </a:r>
            <a:endParaRPr lang="en-US" sz="1600" b="0">
              <a:solidFill>
                <a:srgbClr val="035EE5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C8F3CB-112E-172F-5B40-FE43D9176EE4}"/>
              </a:ext>
            </a:extLst>
          </p:cNvPr>
          <p:cNvGrpSpPr/>
          <p:nvPr/>
        </p:nvGrpSpPr>
        <p:grpSpPr>
          <a:xfrm>
            <a:off x="6328628" y="3197969"/>
            <a:ext cx="2303307" cy="1963487"/>
            <a:chOff x="5325052" y="2533868"/>
            <a:chExt cx="2303307" cy="1963487"/>
          </a:xfrm>
        </p:grpSpPr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C31AD994-DDFE-4C7F-C9EB-993446DF208A}"/>
                </a:ext>
              </a:extLst>
            </p:cNvPr>
            <p:cNvSpPr/>
            <p:nvPr userDrawn="1"/>
          </p:nvSpPr>
          <p:spPr>
            <a:xfrm>
              <a:off x="5325052" y="2533868"/>
              <a:ext cx="2303307" cy="1963487"/>
            </a:xfrm>
            <a:prstGeom prst="roundRect">
              <a:avLst>
                <a:gd name="adj" fmla="val 8092"/>
              </a:avLst>
            </a:prstGeom>
            <a:solidFill>
              <a:srgbClr val="002147"/>
            </a:solidFill>
            <a:ln w="2857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0963D4-CB21-BDD9-53F8-FA46C3A75E74}"/>
                </a:ext>
              </a:extLst>
            </p:cNvPr>
            <p:cNvSpPr txBox="1"/>
            <p:nvPr userDrawn="1"/>
          </p:nvSpPr>
          <p:spPr>
            <a:xfrm>
              <a:off x="5540222" y="2810500"/>
              <a:ext cx="185057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 b="1" spc="300">
                  <a:solidFill>
                    <a:schemeClr val="bg1"/>
                  </a:solidFill>
                  <a:ea typeface="Calibri"/>
                  <a:cs typeface="Calibri"/>
                </a:rPr>
                <a:t>SYSTEM READY</a:t>
              </a:r>
              <a:endParaRPr lang="en-US" sz="1100" b="1" spc="300">
                <a:solidFill>
                  <a:schemeClr val="bg1"/>
                </a:solidFill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0A059A0-2500-706F-6D4C-2979EDB647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79422" y="3190705"/>
              <a:ext cx="772171" cy="836519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FF55FC-B383-3D08-99C4-BD101786E73F}"/>
              </a:ext>
            </a:extLst>
          </p:cNvPr>
          <p:cNvCxnSpPr>
            <a:cxnSpLocks/>
          </p:cNvCxnSpPr>
          <p:nvPr/>
        </p:nvCxnSpPr>
        <p:spPr>
          <a:xfrm>
            <a:off x="8540124" y="4093101"/>
            <a:ext cx="644129" cy="0"/>
          </a:xfrm>
          <a:prstGeom prst="straightConnector1">
            <a:avLst/>
          </a:prstGeom>
          <a:ln w="76200">
            <a:solidFill>
              <a:srgbClr val="5D7C9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2A9917-1206-3006-FA4D-B42A38F8FA57}"/>
              </a:ext>
            </a:extLst>
          </p:cNvPr>
          <p:cNvCxnSpPr>
            <a:cxnSpLocks/>
          </p:cNvCxnSpPr>
          <p:nvPr/>
        </p:nvCxnSpPr>
        <p:spPr>
          <a:xfrm flipH="1">
            <a:off x="6052594" y="4114314"/>
            <a:ext cx="442276" cy="0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4C35CE-29C8-D535-26BE-411B4DCD9B0B}"/>
              </a:ext>
            </a:extLst>
          </p:cNvPr>
          <p:cNvCxnSpPr>
            <a:cxnSpLocks/>
          </p:cNvCxnSpPr>
          <p:nvPr/>
        </p:nvCxnSpPr>
        <p:spPr>
          <a:xfrm flipH="1">
            <a:off x="3289545" y="4114314"/>
            <a:ext cx="371544" cy="0"/>
          </a:xfrm>
          <a:prstGeom prst="straightConnector1">
            <a:avLst/>
          </a:prstGeom>
          <a:ln w="76200">
            <a:solidFill>
              <a:srgbClr val="5D7C9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86E939-8DE1-A394-2BCF-106792DAC7E0}"/>
              </a:ext>
            </a:extLst>
          </p:cNvPr>
          <p:cNvGrpSpPr/>
          <p:nvPr/>
        </p:nvGrpSpPr>
        <p:grpSpPr>
          <a:xfrm>
            <a:off x="7264350" y="5005187"/>
            <a:ext cx="418814" cy="469725"/>
            <a:chOff x="6898213" y="4341086"/>
            <a:chExt cx="418814" cy="579261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9FF92E8-9A23-1725-C04A-B83BC2D63E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98213" y="4341086"/>
              <a:ext cx="1" cy="579261"/>
            </a:xfrm>
            <a:prstGeom prst="straightConnector1">
              <a:avLst/>
            </a:prstGeom>
            <a:ln w="76200">
              <a:solidFill>
                <a:srgbClr val="5D7C9E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00CCB4F-1DE1-B0CA-8CB0-59474F48C9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17026" y="4341086"/>
              <a:ext cx="1" cy="579261"/>
            </a:xfrm>
            <a:prstGeom prst="straightConnector1">
              <a:avLst/>
            </a:prstGeom>
            <a:ln w="76200">
              <a:solidFill>
                <a:srgbClr val="5D7C9E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0368980-2624-9B6A-EBBD-D7AF309B31B8}"/>
              </a:ext>
            </a:extLst>
          </p:cNvPr>
          <p:cNvGrpSpPr/>
          <p:nvPr/>
        </p:nvGrpSpPr>
        <p:grpSpPr>
          <a:xfrm>
            <a:off x="6328627" y="5471009"/>
            <a:ext cx="2303307" cy="1184618"/>
            <a:chOff x="5962490" y="4911383"/>
            <a:chExt cx="2303307" cy="118461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28F656-80A8-FDE7-E255-210A3B6146BC}"/>
                </a:ext>
              </a:extLst>
            </p:cNvPr>
            <p:cNvSpPr txBox="1"/>
            <p:nvPr userDrawn="1"/>
          </p:nvSpPr>
          <p:spPr>
            <a:xfrm>
              <a:off x="6236584" y="5042753"/>
              <a:ext cx="1755118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0"/>
                <a:t>Highly scalable query engine</a:t>
              </a:r>
              <a:endParaRPr lang="en-US" sz="1600" b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46C1E8-29CE-B6FF-7A70-8CBB17C0360B}"/>
                </a:ext>
              </a:extLst>
            </p:cNvPr>
            <p:cNvSpPr txBox="1"/>
            <p:nvPr userDrawn="1"/>
          </p:nvSpPr>
          <p:spPr>
            <a:xfrm>
              <a:off x="6682439" y="5604990"/>
              <a:ext cx="863409" cy="289441"/>
            </a:xfrm>
            <a:prstGeom prst="roundRect">
              <a:avLst/>
            </a:prstGeom>
            <a:noFill/>
            <a:ln w="15875" cap="rnd">
              <a:solidFill>
                <a:srgbClr val="5D7C9E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100" b="1">
                  <a:solidFill>
                    <a:srgbClr val="29578C"/>
                  </a:solidFill>
                  <a:cs typeface="Calibri"/>
                </a:rPr>
                <a:t>SPARQL</a:t>
              </a:r>
              <a:endParaRPr lang="en-US" b="1">
                <a:ea typeface="Calibri"/>
                <a:cs typeface="Calibri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155A369-9D59-8C5F-1AE6-4F5940491A64}"/>
                </a:ext>
              </a:extLst>
            </p:cNvPr>
            <p:cNvSpPr/>
            <p:nvPr userDrawn="1"/>
          </p:nvSpPr>
          <p:spPr>
            <a:xfrm>
              <a:off x="5962490" y="4911383"/>
              <a:ext cx="2303307" cy="1184618"/>
            </a:xfrm>
            <a:prstGeom prst="roundRect">
              <a:avLst>
                <a:gd name="adj" fmla="val 8960"/>
              </a:avLst>
            </a:prstGeom>
            <a:noFill/>
            <a:ln w="19050">
              <a:solidFill>
                <a:srgbClr val="5D7C9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4E8CA43-0CC8-C6FA-A2CE-349505B79A20}"/>
              </a:ext>
            </a:extLst>
          </p:cNvPr>
          <p:cNvGrpSpPr/>
          <p:nvPr/>
        </p:nvGrpSpPr>
        <p:grpSpPr>
          <a:xfrm>
            <a:off x="9184002" y="3642329"/>
            <a:ext cx="2169798" cy="879533"/>
            <a:chOff x="8817865" y="2949388"/>
            <a:chExt cx="2169798" cy="87953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DCDE9BA-E4C8-5262-4136-079107B53A6B}"/>
                </a:ext>
              </a:extLst>
            </p:cNvPr>
            <p:cNvSpPr txBox="1"/>
            <p:nvPr userDrawn="1"/>
          </p:nvSpPr>
          <p:spPr>
            <a:xfrm>
              <a:off x="8938428" y="3068964"/>
              <a:ext cx="1922255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/>
                <a:t>Incremental Updates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3518E972-8E06-8CBA-F36E-316FC3381016}"/>
                </a:ext>
              </a:extLst>
            </p:cNvPr>
            <p:cNvSpPr/>
            <p:nvPr userDrawn="1"/>
          </p:nvSpPr>
          <p:spPr>
            <a:xfrm>
              <a:off x="8817865" y="2949388"/>
              <a:ext cx="2169798" cy="879533"/>
            </a:xfrm>
            <a:prstGeom prst="roundRect">
              <a:avLst>
                <a:gd name="adj" fmla="val 8960"/>
              </a:avLst>
            </a:prstGeom>
            <a:noFill/>
            <a:ln w="19050">
              <a:solidFill>
                <a:srgbClr val="5D7C9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0DAC18-070E-4747-3F38-6AD47ACC163B}"/>
              </a:ext>
            </a:extLst>
          </p:cNvPr>
          <p:cNvGrpSpPr/>
          <p:nvPr/>
        </p:nvGrpSpPr>
        <p:grpSpPr>
          <a:xfrm>
            <a:off x="694440" y="3045003"/>
            <a:ext cx="2595105" cy="1427632"/>
            <a:chOff x="694615" y="1560729"/>
            <a:chExt cx="2595105" cy="14276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1CC44C8-7B31-6968-1428-22F0C9D3C27B}"/>
                </a:ext>
              </a:extLst>
            </p:cNvPr>
            <p:cNvSpPr txBox="1"/>
            <p:nvPr userDrawn="1"/>
          </p:nvSpPr>
          <p:spPr>
            <a:xfrm>
              <a:off x="1247428" y="2091292"/>
              <a:ext cx="148947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/>
                <a:t>Initial Load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305C2A-0827-F3D9-D02C-C613AFD1865E}"/>
                </a:ext>
              </a:extLst>
            </p:cNvPr>
            <p:cNvSpPr txBox="1"/>
            <p:nvPr userDrawn="1"/>
          </p:nvSpPr>
          <p:spPr>
            <a:xfrm>
              <a:off x="770091" y="2423821"/>
              <a:ext cx="2444152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0"/>
                <a:t>Multi-threaded load importing multiple files in parallel</a:t>
              </a:r>
              <a:endParaRPr lang="en-US" sz="1600" b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BE1F360-395F-457B-B9C5-CE9B9A962266}"/>
                </a:ext>
              </a:extLst>
            </p:cNvPr>
            <p:cNvSpPr txBox="1"/>
            <p:nvPr userDrawn="1"/>
          </p:nvSpPr>
          <p:spPr>
            <a:xfrm>
              <a:off x="1560463" y="1731040"/>
              <a:ext cx="863409" cy="289441"/>
            </a:xfrm>
            <a:prstGeom prst="roundRect">
              <a:avLst/>
            </a:prstGeom>
            <a:noFill/>
            <a:ln w="15875" cap="rnd">
              <a:solidFill>
                <a:srgbClr val="5D7C9E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100" b="1">
                  <a:solidFill>
                    <a:srgbClr val="29578C"/>
                  </a:solidFill>
                  <a:cs typeface="Calibri"/>
                </a:rPr>
                <a:t>RDF</a:t>
              </a:r>
              <a:endParaRPr lang="en-US" b="1">
                <a:ea typeface="Calibri"/>
                <a:cs typeface="Calibri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EF99CB7-369E-D0DD-7860-262977448F79}"/>
                </a:ext>
              </a:extLst>
            </p:cNvPr>
            <p:cNvSpPr/>
            <p:nvPr userDrawn="1"/>
          </p:nvSpPr>
          <p:spPr>
            <a:xfrm>
              <a:off x="694615" y="1560729"/>
              <a:ext cx="2595105" cy="1427632"/>
            </a:xfrm>
            <a:prstGeom prst="roundRect">
              <a:avLst>
                <a:gd name="adj" fmla="val 8960"/>
              </a:avLst>
            </a:prstGeom>
            <a:noFill/>
            <a:ln w="19050">
              <a:solidFill>
                <a:srgbClr val="5D7C9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3C1DBCE-74DC-B70A-7C9A-B38238615854}"/>
              </a:ext>
            </a:extLst>
          </p:cNvPr>
          <p:cNvGrpSpPr/>
          <p:nvPr/>
        </p:nvGrpSpPr>
        <p:grpSpPr>
          <a:xfrm>
            <a:off x="3661089" y="3454861"/>
            <a:ext cx="2391505" cy="1017774"/>
            <a:chOff x="3661264" y="1970587"/>
            <a:chExt cx="2391505" cy="101777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78876C3-2496-3F6F-E38F-449E35869780}"/>
                </a:ext>
              </a:extLst>
            </p:cNvPr>
            <p:cNvSpPr txBox="1"/>
            <p:nvPr userDrawn="1"/>
          </p:nvSpPr>
          <p:spPr>
            <a:xfrm>
              <a:off x="4133927" y="2091292"/>
              <a:ext cx="1489479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/>
                <a:t>Materialize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939BAF2-00E2-109D-B8AE-EAF5C9AB0508}"/>
                </a:ext>
              </a:extLst>
            </p:cNvPr>
            <p:cNvSpPr txBox="1"/>
            <p:nvPr userDrawn="1"/>
          </p:nvSpPr>
          <p:spPr>
            <a:xfrm>
              <a:off x="3731821" y="2423821"/>
              <a:ext cx="229369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0"/>
                <a:t>Materializes the knowledge base into the graph</a:t>
              </a:r>
              <a:endParaRPr lang="en-US" sz="1600" b="0"/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A246F42-6834-2672-9F4B-621641853F55}"/>
                </a:ext>
              </a:extLst>
            </p:cNvPr>
            <p:cNvSpPr/>
            <p:nvPr userDrawn="1"/>
          </p:nvSpPr>
          <p:spPr>
            <a:xfrm>
              <a:off x="3661264" y="1970587"/>
              <a:ext cx="2391505" cy="1017774"/>
            </a:xfrm>
            <a:prstGeom prst="roundRect">
              <a:avLst>
                <a:gd name="adj" fmla="val 8960"/>
              </a:avLst>
            </a:prstGeom>
            <a:noFill/>
            <a:ln w="19050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8BD6B94E-5C12-E392-B2E5-58D61311F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4942" y="4828799"/>
            <a:ext cx="1240635" cy="651783"/>
          </a:xfrm>
          <a:prstGeom prst="rect">
            <a:avLst/>
          </a:prstGeom>
          <a:effectLst/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E99836A-134E-213F-D68C-8CCF3B0006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889" y="5219047"/>
            <a:ext cx="1240635" cy="651783"/>
          </a:xfrm>
          <a:prstGeom prst="rect">
            <a:avLst/>
          </a:prstGeom>
          <a:effectLst/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FF1128B-F938-04AA-7E3B-3E23EAB4DC4E}"/>
              </a:ext>
            </a:extLst>
          </p:cNvPr>
          <p:cNvSpPr txBox="1"/>
          <p:nvPr/>
        </p:nvSpPr>
        <p:spPr>
          <a:xfrm>
            <a:off x="1320519" y="5549557"/>
            <a:ext cx="148947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1950 - 2020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8AE2B26-5231-590B-67C4-D8F6F3330557}"/>
              </a:ext>
            </a:extLst>
          </p:cNvPr>
          <p:cNvSpPr txBox="1"/>
          <p:nvPr/>
        </p:nvSpPr>
        <p:spPr>
          <a:xfrm>
            <a:off x="9588466" y="5956649"/>
            <a:ext cx="148947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2021+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53C190-6633-4EBE-CF20-FADEE1C963AB}"/>
              </a:ext>
            </a:extLst>
          </p:cNvPr>
          <p:cNvSpPr txBox="1"/>
          <p:nvPr/>
        </p:nvSpPr>
        <p:spPr>
          <a:xfrm>
            <a:off x="577852" y="1495412"/>
            <a:ext cx="1089496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147"/>
                </a:solidFill>
                <a:latin typeface="Aptos SemiBold" panose="020B0004020202020204" pitchFamily="34" charset="0"/>
                <a:cs typeface="Calibri"/>
              </a:rPr>
              <a:t>Data can be imported at any time, and </a:t>
            </a:r>
            <a:r>
              <a:rPr lang="en-US" b="1" dirty="0" err="1">
                <a:solidFill>
                  <a:srgbClr val="002147"/>
                </a:solidFill>
                <a:latin typeface="Aptos SemiBold" panose="020B0004020202020204" pitchFamily="34" charset="0"/>
                <a:cs typeface="Calibri"/>
              </a:rPr>
              <a:t>RDFox</a:t>
            </a:r>
            <a:r>
              <a:rPr lang="en-US" b="1" dirty="0">
                <a:solidFill>
                  <a:srgbClr val="002147"/>
                </a:solidFill>
                <a:latin typeface="Aptos SemiBold" panose="020B0004020202020204" pitchFamily="34" charset="0"/>
                <a:cs typeface="Calibri"/>
              </a:rPr>
              <a:t> will automatically compute the necessary inferences.</a:t>
            </a:r>
          </a:p>
          <a:p>
            <a:pPr marL="342900" indent="-342900">
              <a:spcAft>
                <a:spcPts val="6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147"/>
                </a:solidFill>
                <a:latin typeface="Aptos SemiBold" panose="020B0004020202020204" pitchFamily="34" charset="0"/>
                <a:cs typeface="Calibri"/>
              </a:rPr>
              <a:t>This all happens incrementally, without the need to reboot.</a:t>
            </a:r>
          </a:p>
          <a:p>
            <a:pPr marL="342900" indent="-342900">
              <a:spcAft>
                <a:spcPts val="6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147"/>
                </a:solidFill>
                <a:latin typeface="Aptos SemiBold" panose="020B0004020202020204" pitchFamily="34" charset="0"/>
                <a:cs typeface="Calibri"/>
              </a:rPr>
              <a:t>Incremental reasoning open the door to many novel use cases which were previously impractical.</a:t>
            </a:r>
            <a:endParaRPr lang="en-US" b="1" dirty="0"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41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70020-FE7E-0072-A1C7-274914863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718C3-C3DB-71EF-9459-0C58BD725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066D5-7C12-AC91-1901-30904E2B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002147"/>
                </a:solidFill>
                <a:latin typeface="+mj-lt"/>
              </a:rPr>
              <a:t>Objectives</a:t>
            </a:r>
            <a:endParaRPr lang="en-US">
              <a:latin typeface="+mj-lt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1C65FC-89A4-D93A-865F-F5A7E4DE1E9D}"/>
              </a:ext>
            </a:extLst>
          </p:cNvPr>
          <p:cNvCxnSpPr>
            <a:cxnSpLocks/>
          </p:cNvCxnSpPr>
          <p:nvPr/>
        </p:nvCxnSpPr>
        <p:spPr>
          <a:xfrm>
            <a:off x="756000" y="4691415"/>
            <a:ext cx="5040000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83D05C-44F9-27EC-F705-8C794D893B23}"/>
              </a:ext>
            </a:extLst>
          </p:cNvPr>
          <p:cNvCxnSpPr>
            <a:cxnSpLocks/>
          </p:cNvCxnSpPr>
          <p:nvPr/>
        </p:nvCxnSpPr>
        <p:spPr>
          <a:xfrm>
            <a:off x="756000" y="3406455"/>
            <a:ext cx="5040000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2DD779-9033-8099-20C6-EE38D7842E73}"/>
              </a:ext>
            </a:extLst>
          </p:cNvPr>
          <p:cNvCxnSpPr>
            <a:cxnSpLocks/>
          </p:cNvCxnSpPr>
          <p:nvPr/>
        </p:nvCxnSpPr>
        <p:spPr>
          <a:xfrm>
            <a:off x="6447554" y="4691415"/>
            <a:ext cx="5040000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357E91-8FD2-CA29-E625-00463F9783A2}"/>
              </a:ext>
            </a:extLst>
          </p:cNvPr>
          <p:cNvCxnSpPr>
            <a:cxnSpLocks/>
          </p:cNvCxnSpPr>
          <p:nvPr/>
        </p:nvCxnSpPr>
        <p:spPr>
          <a:xfrm>
            <a:off x="6447554" y="3406455"/>
            <a:ext cx="5040000" cy="0"/>
          </a:xfrm>
          <a:prstGeom prst="straightConnector1">
            <a:avLst/>
          </a:prstGeom>
          <a:ln w="9525">
            <a:solidFill>
              <a:srgbClr val="55D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70641E9-9628-0EE6-AF71-A812ED645EB2}"/>
              </a:ext>
            </a:extLst>
          </p:cNvPr>
          <p:cNvSpPr txBox="1"/>
          <p:nvPr/>
        </p:nvSpPr>
        <p:spPr>
          <a:xfrm>
            <a:off x="1883785" y="2466931"/>
            <a:ext cx="3787881" cy="716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</a:pPr>
            <a:r>
              <a:rPr lang="en-GB" sz="2400" b="1">
                <a:solidFill>
                  <a:srgbClr val="002147"/>
                </a:solidFill>
                <a:cs typeface="Calibri"/>
              </a:rPr>
              <a:t>Know how to write OWL axioms in Turtle syntax</a:t>
            </a:r>
            <a:endParaRPr lang="en-US" sz="2400" b="1">
              <a:solidFill>
                <a:srgbClr val="002147"/>
              </a:solidFill>
              <a:cs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92BACA-3DF2-8A15-55A8-20C21AD88C14}"/>
              </a:ext>
            </a:extLst>
          </p:cNvPr>
          <p:cNvSpPr txBox="1"/>
          <p:nvPr/>
        </p:nvSpPr>
        <p:spPr>
          <a:xfrm>
            <a:off x="1883785" y="3751445"/>
            <a:ext cx="4054451" cy="716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</a:pPr>
            <a:r>
              <a:rPr lang="en-GB" sz="2400" b="1">
                <a:solidFill>
                  <a:srgbClr val="002147"/>
                </a:solidFill>
                <a:cs typeface="Calibri"/>
              </a:rPr>
              <a:t>Know how to add OWL axioms to </a:t>
            </a:r>
            <a:r>
              <a:rPr lang="en-GB" sz="2400" b="1" err="1">
                <a:solidFill>
                  <a:srgbClr val="002147"/>
                </a:solidFill>
                <a:cs typeface="Calibri"/>
              </a:rPr>
              <a:t>RDFox</a:t>
            </a:r>
            <a:r>
              <a:rPr lang="en-GB" sz="2400" b="1">
                <a:solidFill>
                  <a:srgbClr val="002147"/>
                </a:solidFill>
                <a:cs typeface="Calibri"/>
              </a:rPr>
              <a:t> datastores</a:t>
            </a:r>
            <a:endParaRPr lang="en-US" sz="2400" b="1">
              <a:solidFill>
                <a:srgbClr val="002147"/>
              </a:solidFill>
              <a:cs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AE77B-7B44-F7F7-D2FF-63BD1CD404A1}"/>
              </a:ext>
            </a:extLst>
          </p:cNvPr>
          <p:cNvSpPr txBox="1"/>
          <p:nvPr/>
        </p:nvSpPr>
        <p:spPr>
          <a:xfrm>
            <a:off x="1883785" y="5046845"/>
            <a:ext cx="3787881" cy="716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</a:pPr>
            <a:r>
              <a:rPr lang="en-GB" sz="2400" b="1">
                <a:solidFill>
                  <a:srgbClr val="002147"/>
                </a:solidFill>
                <a:cs typeface="Calibri"/>
              </a:rPr>
              <a:t>Know how to write and import </a:t>
            </a:r>
            <a:r>
              <a:rPr lang="en-GB" sz="2400" b="1" err="1">
                <a:solidFill>
                  <a:srgbClr val="002147"/>
                </a:solidFill>
                <a:cs typeface="Calibri"/>
              </a:rPr>
              <a:t>Datalog</a:t>
            </a:r>
            <a:r>
              <a:rPr lang="en-GB" sz="2400" b="1">
                <a:solidFill>
                  <a:srgbClr val="002147"/>
                </a:solidFill>
                <a:cs typeface="Calibri"/>
              </a:rPr>
              <a:t> rules</a:t>
            </a:r>
            <a:endParaRPr lang="en-US" sz="2400" b="1">
              <a:solidFill>
                <a:srgbClr val="002147"/>
              </a:solidFill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F70B46-81EF-8914-52FE-3F8E4E5C3066}"/>
              </a:ext>
            </a:extLst>
          </p:cNvPr>
          <p:cNvSpPr txBox="1"/>
          <p:nvPr/>
        </p:nvSpPr>
        <p:spPr>
          <a:xfrm>
            <a:off x="7566128" y="2466931"/>
            <a:ext cx="3787881" cy="716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</a:pPr>
            <a:r>
              <a:rPr lang="en-GB" sz="2400" b="1">
                <a:solidFill>
                  <a:srgbClr val="002147"/>
                </a:solidFill>
                <a:cs typeface="Calibri"/>
              </a:rPr>
              <a:t>Understand how </a:t>
            </a:r>
            <a:r>
              <a:rPr lang="en-GB" sz="2400" b="1" err="1">
                <a:solidFill>
                  <a:srgbClr val="002147"/>
                </a:solidFill>
                <a:cs typeface="Calibri"/>
              </a:rPr>
              <a:t>RDFox</a:t>
            </a:r>
            <a:r>
              <a:rPr lang="en-GB" sz="2400" b="1">
                <a:solidFill>
                  <a:srgbClr val="002147"/>
                </a:solidFill>
                <a:cs typeface="Calibri"/>
              </a:rPr>
              <a:t> performs reasoning</a:t>
            </a:r>
            <a:endParaRPr lang="en-US" sz="2400" b="1">
              <a:solidFill>
                <a:srgbClr val="002147"/>
              </a:solidFill>
              <a:cs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07CD46-987D-0FA8-175C-13F42C833CA2}"/>
              </a:ext>
            </a:extLst>
          </p:cNvPr>
          <p:cNvSpPr txBox="1"/>
          <p:nvPr/>
        </p:nvSpPr>
        <p:spPr>
          <a:xfrm>
            <a:off x="7511699" y="3751445"/>
            <a:ext cx="3787881" cy="716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</a:pPr>
            <a:r>
              <a:rPr lang="en-GB" sz="2400" b="1">
                <a:solidFill>
                  <a:srgbClr val="002147"/>
                </a:solidFill>
                <a:cs typeface="Calibri"/>
              </a:rPr>
              <a:t>Know common uses of rules</a:t>
            </a:r>
            <a:endParaRPr lang="en-US" sz="2400" b="1">
              <a:solidFill>
                <a:srgbClr val="002147"/>
              </a:solidFill>
              <a:cs typeface="Calibri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37A7E0BD-5475-17F0-8BE4-CB8BD4C7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9463" y="2487242"/>
            <a:ext cx="540000" cy="5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F6999-A291-F291-49D5-03EB25E434E4}"/>
              </a:ext>
            </a:extLst>
          </p:cNvPr>
          <p:cNvSpPr txBox="1"/>
          <p:nvPr/>
        </p:nvSpPr>
        <p:spPr>
          <a:xfrm>
            <a:off x="824504" y="1677923"/>
            <a:ext cx="59149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rgbClr val="002147"/>
                </a:solidFill>
                <a:cs typeface="Calibri"/>
              </a:rPr>
              <a:t>By the end of the class everyone will:</a:t>
            </a:r>
            <a:endParaRPr lang="en-US" sz="24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B5E880-5247-9E0F-E005-9611E1B9A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793" y="4997691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C87434A-4EE1-2E88-5114-9687EDB10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793" y="3692102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973EAED-F675-5748-82FC-031C9C236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49463" y="3688935"/>
            <a:ext cx="720000" cy="72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2F61DED-2C9F-EE4B-F840-216A814499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793" y="242667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3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144469-D9B2-D88E-9590-CD44B1F70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DD92B-6005-332D-BCA3-3B21B72AC5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612301-189E-17C8-7085-E04883CE1E2C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9647552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 dirty="0" err="1">
                <a:solidFill>
                  <a:srgbClr val="002147"/>
                </a:solidFill>
              </a:rPr>
              <a:t>RDFox</a:t>
            </a:r>
            <a:r>
              <a:rPr lang="en-US" sz="4000" b="0" baseline="30000" dirty="0">
                <a:solidFill>
                  <a:srgbClr val="002147"/>
                </a:solidFill>
              </a:rPr>
              <a:t> </a:t>
            </a:r>
            <a:r>
              <a:rPr lang="en-US" sz="4000" b="1" dirty="0">
                <a:solidFill>
                  <a:srgbClr val="002147"/>
                </a:solidFill>
              </a:rPr>
              <a:t> vs. other solutions</a:t>
            </a:r>
            <a:endParaRPr lang="en-US" dirty="0">
              <a:ea typeface="Calibri Light"/>
              <a:cs typeface="Calibri Ligh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4D9118-C3AF-FAE3-26F6-13AE0C1F9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765286"/>
              </p:ext>
            </p:extLst>
          </p:nvPr>
        </p:nvGraphicFramePr>
        <p:xfrm>
          <a:off x="824504" y="1473200"/>
          <a:ext cx="10529295" cy="43557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05859">
                  <a:extLst>
                    <a:ext uri="{9D8B030D-6E8A-4147-A177-3AD203B41FA5}">
                      <a16:colId xmlns:a16="http://schemas.microsoft.com/office/drawing/2014/main" val="2899134893"/>
                    </a:ext>
                  </a:extLst>
                </a:gridCol>
                <a:gridCol w="4547397">
                  <a:extLst>
                    <a:ext uri="{9D8B030D-6E8A-4147-A177-3AD203B41FA5}">
                      <a16:colId xmlns:a16="http://schemas.microsoft.com/office/drawing/2014/main" val="3270261276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3720991635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2068593852"/>
                    </a:ext>
                  </a:extLst>
                </a:gridCol>
                <a:gridCol w="1407159">
                  <a:extLst>
                    <a:ext uri="{9D8B030D-6E8A-4147-A177-3AD203B41FA5}">
                      <a16:colId xmlns:a16="http://schemas.microsoft.com/office/drawing/2014/main" val="256428611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Feature</a:t>
                      </a:r>
                    </a:p>
                  </a:txBody>
                  <a:tcPr marL="144000" marT="1080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Example</a:t>
                      </a:r>
                    </a:p>
                  </a:txBody>
                  <a:tcPr marL="144000" marT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err="1">
                          <a:solidFill>
                            <a:schemeClr val="tx1"/>
                          </a:solidFill>
                        </a:rPr>
                        <a:t>RDFox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44000" marT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err="1">
                          <a:solidFill>
                            <a:schemeClr val="tx1"/>
                          </a:solidFill>
                        </a:rPr>
                        <a:t>Materialisation</a:t>
                      </a:r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 Competitors</a:t>
                      </a:r>
                    </a:p>
                  </a:txBody>
                  <a:tcPr marL="144000" marT="1080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Query Rewriting Competitors</a:t>
                      </a:r>
                    </a:p>
                  </a:txBody>
                  <a:tcPr marL="144000" marT="1080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275133"/>
                  </a:ext>
                </a:extLst>
              </a:tr>
              <a:tr h="632823">
                <a:tc>
                  <a:txBody>
                    <a:bodyPr/>
                    <a:lstStyle/>
                    <a:p>
                      <a:pPr algn="l"/>
                      <a:r>
                        <a:rPr lang="en-US" sz="1400" b="1"/>
                        <a:t>Ontological reasoning</a:t>
                      </a:r>
                    </a:p>
                  </a:txBody>
                  <a:tcPr marL="144000" marT="1080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u="none" strike="noStrike" cap="none">
                          <a:solidFill>
                            <a:srgbClr val="011F45">
                              <a:hueOff val="0"/>
                              <a:satOff val="0"/>
                              <a:lumOff val="0"/>
                              <a:alphaOff val="0"/>
                            </a:srgbClr>
                          </a:solidFill>
                          <a:sym typeface="Arial"/>
                        </a:rPr>
                        <a:t>List all financial instruments / derivative instruments / futures.</a:t>
                      </a:r>
                      <a:r>
                        <a:rPr lang="en-US" sz="1400" b="0" u="none" strike="noStrike" cap="none">
                          <a:solidFill>
                            <a:srgbClr val="011F45">
                              <a:hueOff val="0"/>
                              <a:satOff val="0"/>
                              <a:lumOff val="0"/>
                              <a:alphaOff val="0"/>
                            </a:srgbClr>
                          </a:solidFill>
                          <a:sym typeface="Arial"/>
                        </a:rPr>
                        <a:t>  </a:t>
                      </a:r>
                      <a:r>
                        <a:rPr lang="en-US" sz="1200" b="1" u="none" strike="noStrike" cap="none">
                          <a:solidFill>
                            <a:schemeClr val="accent4"/>
                          </a:solidFill>
                          <a:sym typeface="Arial"/>
                        </a:rPr>
                        <a:t>(Class inferencing)</a:t>
                      </a:r>
                      <a:endParaRPr lang="en-US" sz="1200" b="1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144000" marT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 marL="144000" marT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 marL="144000" marT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 marL="144000" marT="1080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1413091"/>
                  </a:ext>
                </a:extLst>
              </a:tr>
              <a:tr h="632823">
                <a:tc>
                  <a:txBody>
                    <a:bodyPr/>
                    <a:lstStyle/>
                    <a:p>
                      <a:pPr algn="l"/>
                      <a:r>
                        <a:rPr lang="en-US" sz="1400" b="1"/>
                        <a:t>Graph analytics</a:t>
                      </a:r>
                    </a:p>
                  </a:txBody>
                  <a:tcPr marL="144000" marT="1080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>
                          <a:solidFill>
                            <a:srgbClr val="011F45"/>
                          </a:solidFill>
                          <a:effectLst/>
                        </a:rPr>
                        <a:t>What is the nearest electrical switch for a circuit? </a:t>
                      </a:r>
                      <a:r>
                        <a:rPr lang="en-US" sz="1200" b="1" u="none" strike="noStrike" cap="none">
                          <a:solidFill>
                            <a:schemeClr val="accent4"/>
                          </a:solidFill>
                          <a:sym typeface="Arial"/>
                        </a:rPr>
                        <a:t>(Negation &amp; Recursion)</a:t>
                      </a:r>
                      <a:endParaRPr lang="en-US" sz="1200" b="0" u="none" strike="noStrike">
                        <a:solidFill>
                          <a:srgbClr val="011F45"/>
                        </a:solidFill>
                        <a:effectLst/>
                      </a:endParaRPr>
                    </a:p>
                  </a:txBody>
                  <a:tcPr marL="144000" marT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 marL="144000" marT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 marL="144000" marT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 marL="144000" marT="1080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6077418"/>
                  </a:ext>
                </a:extLst>
              </a:tr>
              <a:tr h="632823">
                <a:tc>
                  <a:txBody>
                    <a:bodyPr/>
                    <a:lstStyle/>
                    <a:p>
                      <a:pPr algn="l"/>
                      <a:r>
                        <a:rPr lang="en-US" sz="1400" b="1"/>
                        <a:t>Data analytics</a:t>
                      </a:r>
                    </a:p>
                  </a:txBody>
                  <a:tcPr marL="144000" marT="1080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cap="none">
                          <a:solidFill>
                            <a:srgbClr val="011F45">
                              <a:hueOff val="0"/>
                              <a:satOff val="0"/>
                              <a:lumOff val="0"/>
                              <a:alphaOff val="0"/>
                            </a:srgbClr>
                          </a:solidFill>
                          <a:sym typeface="Arial"/>
                        </a:rPr>
                        <a:t>What is the total volume and value of trades? </a:t>
                      </a:r>
                      <a:r>
                        <a:rPr lang="en-US" sz="1200" b="1" u="none" strike="noStrike" cap="none">
                          <a:solidFill>
                            <a:schemeClr val="accent4"/>
                          </a:solidFill>
                          <a:sym typeface="Arial"/>
                        </a:rPr>
                        <a:t>(Aggregation &amp; Arithmetic)</a:t>
                      </a:r>
                      <a:endParaRPr lang="en-US" sz="1200" b="0" i="0" u="none" strike="noStrike" cap="none">
                        <a:solidFill>
                          <a:srgbClr val="011F45">
                            <a:hueOff val="0"/>
                            <a:satOff val="0"/>
                            <a:lumOff val="0"/>
                            <a:alphaOff val="0"/>
                          </a:srgbClr>
                        </a:solidFill>
                        <a:latin typeface="+mn-lt"/>
                        <a:cs typeface="Arial"/>
                        <a:sym typeface="Arial"/>
                      </a:endParaRPr>
                    </a:p>
                  </a:txBody>
                  <a:tcPr marL="144000" marT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 marL="144000" marT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 marL="144000" marT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 marL="144000" marT="1080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824972"/>
                  </a:ext>
                </a:extLst>
              </a:tr>
              <a:tr h="632823">
                <a:tc>
                  <a:txBody>
                    <a:bodyPr/>
                    <a:lstStyle/>
                    <a:p>
                      <a:pPr algn="l"/>
                      <a:r>
                        <a:rPr lang="en-US" sz="1400" b="1"/>
                        <a:t>Local constraints validation</a:t>
                      </a:r>
                    </a:p>
                  </a:txBody>
                  <a:tcPr marL="144000" marT="1080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cap="none">
                          <a:solidFill>
                            <a:srgbClr val="011F45">
                              <a:hueOff val="0"/>
                              <a:satOff val="0"/>
                              <a:lumOff val="0"/>
                              <a:alphaOff val="0"/>
                            </a:srgbClr>
                          </a:solidFill>
                          <a:sym typeface="Arial"/>
                        </a:rPr>
                        <a:t>No trades over a limit &amp; no traders without trades! </a:t>
                      </a:r>
                      <a:r>
                        <a:rPr lang="en-US" sz="1200" b="1" u="none" strike="noStrike" cap="none">
                          <a:solidFill>
                            <a:schemeClr val="accent4"/>
                          </a:solidFill>
                          <a:sym typeface="Arial"/>
                        </a:rPr>
                        <a:t>(Filters &amp; Negation)</a:t>
                      </a:r>
                      <a:endParaRPr lang="en-US" sz="1200" b="0" i="0" u="none" strike="noStrike" cap="none">
                        <a:solidFill>
                          <a:srgbClr val="011F45">
                            <a:hueOff val="0"/>
                            <a:satOff val="0"/>
                            <a:lumOff val="0"/>
                            <a:alphaOff val="0"/>
                          </a:srgbClr>
                        </a:solidFill>
                        <a:latin typeface="+mn-lt"/>
                        <a:cs typeface="Arial"/>
                        <a:sym typeface="Arial"/>
                      </a:endParaRPr>
                    </a:p>
                  </a:txBody>
                  <a:tcPr marL="144000" marT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 marL="144000" marT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Partial (SHACL)</a:t>
                      </a:r>
                    </a:p>
                  </a:txBody>
                  <a:tcPr marL="144000" marT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 marL="144000" marT="1080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37082293"/>
                  </a:ext>
                </a:extLst>
              </a:tr>
              <a:tr h="632823">
                <a:tc>
                  <a:txBody>
                    <a:bodyPr/>
                    <a:lstStyle/>
                    <a:p>
                      <a:pPr algn="l"/>
                      <a:r>
                        <a:rPr lang="en-US" sz="1400" b="1"/>
                        <a:t>Global constraint </a:t>
                      </a:r>
                      <a:r>
                        <a:rPr lang="en-US" sz="1400" b="1" err="1"/>
                        <a:t>valudation</a:t>
                      </a:r>
                      <a:endParaRPr lang="en-US" sz="1400" b="1"/>
                    </a:p>
                  </a:txBody>
                  <a:tcPr marL="144000" marT="1080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kern="1200">
                          <a:solidFill>
                            <a:srgbClr val="011F4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Every component must be connected to a power source! </a:t>
                      </a:r>
                      <a:r>
                        <a:rPr lang="en-US" sz="1200" b="1" u="none" strike="noStrike" cap="none">
                          <a:solidFill>
                            <a:schemeClr val="accent4"/>
                          </a:solidFill>
                          <a:sym typeface="Arial"/>
                        </a:rPr>
                        <a:t>(Negation &amp; Recursion)</a:t>
                      </a:r>
                      <a:endParaRPr lang="en-US" sz="1200" b="0" u="none" strike="noStrike" kern="1200">
                        <a:solidFill>
                          <a:srgbClr val="011F4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0" marT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 marL="144000" marT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 marL="144000" marT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 marL="144000" marT="1080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8683938"/>
                  </a:ext>
                </a:extLst>
              </a:tr>
              <a:tr h="632823">
                <a:tc>
                  <a:txBody>
                    <a:bodyPr/>
                    <a:lstStyle/>
                    <a:p>
                      <a:pPr algn="l"/>
                      <a:r>
                        <a:rPr lang="en-US" sz="1400" b="1"/>
                        <a:t>All of the above</a:t>
                      </a:r>
                    </a:p>
                  </a:txBody>
                  <a:tcPr marL="144000" marT="108000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cap="none">
                          <a:solidFill>
                            <a:srgbClr val="011F45">
                              <a:hueOff val="0"/>
                              <a:satOff val="0"/>
                              <a:lumOff val="0"/>
                              <a:alphaOff val="0"/>
                            </a:srgbClr>
                          </a:solidFill>
                          <a:sym typeface="Arial"/>
                        </a:rPr>
                        <a:t>What is the total value of assets owned through holdings?</a:t>
                      </a:r>
                      <a:endParaRPr lang="en-US" sz="1400" b="0" i="0" u="none" strike="noStrike" cap="none">
                        <a:solidFill>
                          <a:srgbClr val="011F45">
                            <a:hueOff val="0"/>
                            <a:satOff val="0"/>
                            <a:lumOff val="0"/>
                            <a:alphaOff val="0"/>
                          </a:srgbClr>
                        </a:solidFill>
                        <a:latin typeface="+mn-lt"/>
                        <a:cs typeface="Arial"/>
                        <a:sym typeface="Arial"/>
                      </a:endParaRPr>
                    </a:p>
                  </a:txBody>
                  <a:tcPr marL="144000" marT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 marL="144000" marT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 marL="144000" marT="1080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 marL="144000" marT="10800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324823"/>
                  </a:ext>
                </a:extLst>
              </a:tr>
            </a:tbl>
          </a:graphicData>
        </a:graphic>
      </p:graphicFrame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563387E7-94E6-C8B3-EE95-1983F4A9C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1280" y="2189480"/>
            <a:ext cx="309880" cy="30988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F49AC675-F899-303F-0A77-926D3621C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1280" y="2825364"/>
            <a:ext cx="309880" cy="30988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BB7A6C12-14D7-1FC9-8C71-005FFEEE5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1280" y="3443207"/>
            <a:ext cx="309880" cy="30988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8C89E659-20C0-B192-D119-42644B0E2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1280" y="4081370"/>
            <a:ext cx="309880" cy="30988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9C5B095E-D125-BC31-3430-CC147C1E5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8740" y="4724613"/>
            <a:ext cx="309880" cy="30988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81403F3E-619E-54B9-A85D-152934A01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8740" y="5349144"/>
            <a:ext cx="309880" cy="309880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A62F09BC-43C0-113B-C8E6-2F4DCECA7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7600" y="2193170"/>
            <a:ext cx="309880" cy="30988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D9136E14-30FE-94AB-E675-82E7C9A8E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2817" y="2189480"/>
            <a:ext cx="309880" cy="3098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C435ED-3C21-F8D9-9C07-66B792D27A67}"/>
              </a:ext>
            </a:extLst>
          </p:cNvPr>
          <p:cNvSpPr txBox="1"/>
          <p:nvPr/>
        </p:nvSpPr>
        <p:spPr>
          <a:xfrm>
            <a:off x="8580120" y="5892589"/>
            <a:ext cx="294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accent3"/>
                </a:solidFill>
              </a:rPr>
              <a:t>* many times slower than </a:t>
            </a:r>
            <a:r>
              <a:rPr lang="en-US" sz="1000" err="1">
                <a:solidFill>
                  <a:schemeClr val="accent3"/>
                </a:solidFill>
              </a:rPr>
              <a:t>RDFox</a:t>
            </a:r>
            <a:r>
              <a:rPr lang="en-US" sz="1000">
                <a:solidFill>
                  <a:schemeClr val="accent3"/>
                </a:solidFill>
              </a:rPr>
              <a:t>	</a:t>
            </a:r>
          </a:p>
          <a:p>
            <a:r>
              <a:rPr lang="en-US" sz="1000">
                <a:solidFill>
                  <a:schemeClr val="accent3"/>
                </a:solidFill>
              </a:rPr>
              <a:t>** orders of magnitude slower than </a:t>
            </a:r>
            <a:r>
              <a:rPr lang="en-US" sz="1000" err="1">
                <a:solidFill>
                  <a:schemeClr val="accent3"/>
                </a:solidFill>
              </a:rPr>
              <a:t>RDFox</a:t>
            </a:r>
            <a:endParaRPr lang="en-US" sz="1000">
              <a:solidFill>
                <a:schemeClr val="accent3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A74C1A-9C7D-3B05-F75E-A49694AF64AD}"/>
              </a:ext>
            </a:extLst>
          </p:cNvPr>
          <p:cNvSpPr txBox="1"/>
          <p:nvPr/>
        </p:nvSpPr>
        <p:spPr>
          <a:xfrm>
            <a:off x="9033691" y="2160806"/>
            <a:ext cx="289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3"/>
                </a:solidFill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05F209-BB20-6E9A-4D73-0E12990D4286}"/>
              </a:ext>
            </a:extLst>
          </p:cNvPr>
          <p:cNvSpPr txBox="1"/>
          <p:nvPr/>
        </p:nvSpPr>
        <p:spPr>
          <a:xfrm>
            <a:off x="10512696" y="2175143"/>
            <a:ext cx="449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3"/>
                </a:solidFill>
              </a:rPr>
              <a:t>**</a:t>
            </a:r>
          </a:p>
        </p:txBody>
      </p:sp>
    </p:spTree>
    <p:extLst>
      <p:ext uri="{BB962C8B-B14F-4D97-AF65-F5344CB8AC3E}">
        <p14:creationId xmlns:p14="http://schemas.microsoft.com/office/powerpoint/2010/main" val="1107242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683462-6E69-5A07-512E-C65AFC69E9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90A1B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© Oxford Semantic Technologies Limited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B50368-3C82-B211-D963-14DC806926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A4B92-3EAC-0846-B84E-A6A119B272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90A1B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90A1B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" name="Rounded Rectangle 207">
            <a:extLst>
              <a:ext uri="{FF2B5EF4-FFF2-40B4-BE49-F238E27FC236}">
                <a16:creationId xmlns:a16="http://schemas.microsoft.com/office/drawing/2014/main" id="{8E12EADA-B88C-AD63-8F16-89C2C2917DEE}"/>
              </a:ext>
            </a:extLst>
          </p:cNvPr>
          <p:cNvSpPr/>
          <p:nvPr/>
        </p:nvSpPr>
        <p:spPr>
          <a:xfrm>
            <a:off x="566927" y="1527435"/>
            <a:ext cx="5616000" cy="3240000"/>
          </a:xfrm>
          <a:prstGeom prst="roundRect">
            <a:avLst>
              <a:gd name="adj" fmla="val 6670"/>
            </a:avLst>
          </a:prstGeom>
          <a:noFill/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-Turn Arrow 188">
            <a:extLst>
              <a:ext uri="{FF2B5EF4-FFF2-40B4-BE49-F238E27FC236}">
                <a16:creationId xmlns:a16="http://schemas.microsoft.com/office/drawing/2014/main" id="{087DF6F7-04CB-7798-24BF-14D149A442DE}"/>
              </a:ext>
            </a:extLst>
          </p:cNvPr>
          <p:cNvSpPr/>
          <p:nvPr/>
        </p:nvSpPr>
        <p:spPr>
          <a:xfrm rot="14400000" flipV="1">
            <a:off x="8414974" y="2484454"/>
            <a:ext cx="495029" cy="734231"/>
          </a:xfrm>
          <a:prstGeom prst="uturnArrow">
            <a:avLst>
              <a:gd name="adj1" fmla="val 17386"/>
              <a:gd name="adj2" fmla="val 24049"/>
              <a:gd name="adj3" fmla="val 25000"/>
              <a:gd name="adj4" fmla="val 43750"/>
              <a:gd name="adj5" fmla="val 55151"/>
            </a:avLst>
          </a:prstGeom>
          <a:solidFill>
            <a:srgbClr val="035E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09CEB30-297B-3D81-F374-D6EC1013D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6000"/>
            <a:ext cx="457200" cy="495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A743BF-1A4E-C3FE-EBDB-89DCB7614608}"/>
              </a:ext>
            </a:extLst>
          </p:cNvPr>
          <p:cNvSpPr txBox="1"/>
          <p:nvPr/>
        </p:nvSpPr>
        <p:spPr>
          <a:xfrm>
            <a:off x="8772306" y="4597965"/>
            <a:ext cx="21033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5D7C9E"/>
                </a:solidFill>
                <a:latin typeface="Aptos" panose="020B0004020202020204" pitchFamily="34" charset="0"/>
              </a:rPr>
              <a:t>Incremental updates to both data and rules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0550E-A280-3A56-A019-CB61C946E12F}"/>
              </a:ext>
            </a:extLst>
          </p:cNvPr>
          <p:cNvSpPr txBox="1"/>
          <p:nvPr/>
        </p:nvSpPr>
        <p:spPr>
          <a:xfrm>
            <a:off x="8976912" y="2483267"/>
            <a:ext cx="21651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35EE5"/>
                </a:solidFill>
                <a:latin typeface="Aptos" panose="020B0004020202020204" pitchFamily="34" charset="0"/>
              </a:rPr>
              <a:t>Incremental reasoning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CDAC5F4-C08C-8EBF-66C8-EB4CA38BCD4B}"/>
              </a:ext>
            </a:extLst>
          </p:cNvPr>
          <p:cNvSpPr/>
          <p:nvPr userDrawn="1"/>
        </p:nvSpPr>
        <p:spPr>
          <a:xfrm>
            <a:off x="6328803" y="2794989"/>
            <a:ext cx="2303307" cy="1963487"/>
          </a:xfrm>
          <a:prstGeom prst="roundRect">
            <a:avLst>
              <a:gd name="adj" fmla="val 8092"/>
            </a:avLst>
          </a:prstGeom>
          <a:solidFill>
            <a:srgbClr val="002147"/>
          </a:solidFill>
          <a:ln w="28575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AEFB97-8118-14BD-9343-624E343E05AA}"/>
              </a:ext>
            </a:extLst>
          </p:cNvPr>
          <p:cNvSpPr txBox="1"/>
          <p:nvPr userDrawn="1"/>
        </p:nvSpPr>
        <p:spPr>
          <a:xfrm>
            <a:off x="6543973" y="3071621"/>
            <a:ext cx="185057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spc="300">
                <a:solidFill>
                  <a:schemeClr val="bg1"/>
                </a:solidFill>
                <a:latin typeface="Century Gothic"/>
                <a:ea typeface="Calibri"/>
                <a:cs typeface="Calibri"/>
              </a:rPr>
              <a:t>SYSTEM READY</a:t>
            </a:r>
            <a:endParaRPr lang="en-US" sz="1100" b="1" spc="300">
              <a:solidFill>
                <a:schemeClr val="bg1"/>
              </a:solidFill>
              <a:latin typeface="Century Gothic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2A154E3-1725-404F-05A2-FFFC92802D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3173" y="3451826"/>
            <a:ext cx="772171" cy="83651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AFF5A1-F925-D2F8-705A-29756776443D}"/>
              </a:ext>
            </a:extLst>
          </p:cNvPr>
          <p:cNvCxnSpPr>
            <a:cxnSpLocks/>
          </p:cNvCxnSpPr>
          <p:nvPr/>
        </p:nvCxnSpPr>
        <p:spPr>
          <a:xfrm>
            <a:off x="8540299" y="3690121"/>
            <a:ext cx="644129" cy="0"/>
          </a:xfrm>
          <a:prstGeom prst="straightConnector1">
            <a:avLst/>
          </a:prstGeom>
          <a:ln w="76200">
            <a:solidFill>
              <a:srgbClr val="5D7C9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2B1B2C-7E8D-93B8-B241-A9173D28D6CE}"/>
              </a:ext>
            </a:extLst>
          </p:cNvPr>
          <p:cNvCxnSpPr>
            <a:cxnSpLocks/>
          </p:cNvCxnSpPr>
          <p:nvPr/>
        </p:nvCxnSpPr>
        <p:spPr>
          <a:xfrm flipH="1">
            <a:off x="5038242" y="4099710"/>
            <a:ext cx="1424070" cy="0"/>
          </a:xfrm>
          <a:prstGeom prst="straightConnector1">
            <a:avLst/>
          </a:prstGeom>
          <a:ln w="76200">
            <a:solidFill>
              <a:srgbClr val="5D7C9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D55877-181D-1D13-E0C8-9F515EB57ECF}"/>
              </a:ext>
            </a:extLst>
          </p:cNvPr>
          <p:cNvCxnSpPr>
            <a:cxnSpLocks/>
          </p:cNvCxnSpPr>
          <p:nvPr/>
        </p:nvCxnSpPr>
        <p:spPr>
          <a:xfrm flipH="1">
            <a:off x="6052769" y="3113110"/>
            <a:ext cx="442276" cy="0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7809459-5280-74B0-44F0-BFA4DA9DBDB0}"/>
              </a:ext>
            </a:extLst>
          </p:cNvPr>
          <p:cNvSpPr txBox="1"/>
          <p:nvPr/>
        </p:nvSpPr>
        <p:spPr>
          <a:xfrm>
            <a:off x="1576451" y="3506384"/>
            <a:ext cx="302758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rgbClr val="5D7C9E"/>
                </a:solidFill>
                <a:latin typeface="Century Gothic"/>
              </a:rPr>
              <a:t>or</a:t>
            </a:r>
            <a:endParaRPr lang="en-US" sz="1600" b="1">
              <a:solidFill>
                <a:srgbClr val="5D7C9E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45D726-00F5-38AD-D75B-A3ACB313F286}"/>
              </a:ext>
            </a:extLst>
          </p:cNvPr>
          <p:cNvCxnSpPr>
            <a:cxnSpLocks/>
          </p:cNvCxnSpPr>
          <p:nvPr/>
        </p:nvCxnSpPr>
        <p:spPr>
          <a:xfrm flipH="1">
            <a:off x="3289720" y="3113110"/>
            <a:ext cx="371544" cy="0"/>
          </a:xfrm>
          <a:prstGeom prst="straightConnector1">
            <a:avLst/>
          </a:prstGeom>
          <a:ln w="76200">
            <a:solidFill>
              <a:srgbClr val="5D7C9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1F5E77-B258-0AF0-5AEA-3B01D1253CE0}"/>
              </a:ext>
            </a:extLst>
          </p:cNvPr>
          <p:cNvGrpSpPr/>
          <p:nvPr/>
        </p:nvGrpSpPr>
        <p:grpSpPr>
          <a:xfrm flipH="1" flipV="1">
            <a:off x="7260578" y="2472623"/>
            <a:ext cx="418814" cy="469725"/>
            <a:chOff x="6898213" y="4341086"/>
            <a:chExt cx="418814" cy="579261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9014363-389D-7198-35AC-C56AFCE549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98213" y="4341086"/>
              <a:ext cx="1" cy="579261"/>
            </a:xfrm>
            <a:prstGeom prst="straightConnector1">
              <a:avLst/>
            </a:prstGeom>
            <a:ln w="76200">
              <a:solidFill>
                <a:srgbClr val="5D7C9E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D905047-626A-2155-776D-A4822E451E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17026" y="4341086"/>
              <a:ext cx="1" cy="579261"/>
            </a:xfrm>
            <a:prstGeom prst="straightConnector1">
              <a:avLst/>
            </a:prstGeom>
            <a:ln w="76200">
              <a:solidFill>
                <a:srgbClr val="5D7C9E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D5DD1A-5257-E483-1DE3-1D2988450F1B}"/>
              </a:ext>
            </a:extLst>
          </p:cNvPr>
          <p:cNvGrpSpPr/>
          <p:nvPr/>
        </p:nvGrpSpPr>
        <p:grpSpPr>
          <a:xfrm>
            <a:off x="2065526" y="4905245"/>
            <a:ext cx="2103300" cy="1253561"/>
            <a:chOff x="2767590" y="5009004"/>
            <a:chExt cx="2103300" cy="125356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EF590C6-21C5-6F50-D5C3-735C28EFBC9C}"/>
                </a:ext>
              </a:extLst>
            </p:cNvPr>
            <p:cNvSpPr txBox="1"/>
            <p:nvPr userDrawn="1"/>
          </p:nvSpPr>
          <p:spPr>
            <a:xfrm>
              <a:off x="2991957" y="5074664"/>
              <a:ext cx="1654566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b="1">
                  <a:latin typeface="Aptos" panose="020B0004020202020204" pitchFamily="34" charset="0"/>
                </a:rPr>
                <a:t>External Sources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81000D-66EA-DAFE-75DF-6EB9FA55A27B}"/>
                </a:ext>
              </a:extLst>
            </p:cNvPr>
            <p:cNvSpPr txBox="1"/>
            <p:nvPr userDrawn="1"/>
          </p:nvSpPr>
          <p:spPr>
            <a:xfrm>
              <a:off x="2914310" y="5439166"/>
              <a:ext cx="863409" cy="306467"/>
            </a:xfrm>
            <a:prstGeom prst="roundRect">
              <a:avLst/>
            </a:prstGeom>
            <a:noFill/>
            <a:ln w="15875" cap="rnd">
              <a:solidFill>
                <a:srgbClr val="5D7C9E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200" b="1">
                  <a:solidFill>
                    <a:srgbClr val="29578C"/>
                  </a:solidFill>
                  <a:latin typeface="Aptos" panose="020B0004020202020204" pitchFamily="34" charset="0"/>
                  <a:cs typeface="Calibri"/>
                </a:rPr>
                <a:t>SQL</a:t>
              </a:r>
              <a:endParaRPr lang="en-US" sz="1200" b="1">
                <a:latin typeface="Aptos" panose="020B0004020202020204" pitchFamily="34" charset="0"/>
                <a:ea typeface="Calibri"/>
                <a:cs typeface="Calibri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2D5DCD-C501-D0FB-3F78-F10CD0FE4A44}"/>
                </a:ext>
              </a:extLst>
            </p:cNvPr>
            <p:cNvSpPr txBox="1"/>
            <p:nvPr userDrawn="1"/>
          </p:nvSpPr>
          <p:spPr>
            <a:xfrm>
              <a:off x="3871271" y="5439166"/>
              <a:ext cx="863409" cy="306467"/>
            </a:xfrm>
            <a:prstGeom prst="roundRect">
              <a:avLst/>
            </a:prstGeom>
            <a:noFill/>
            <a:ln w="15875" cap="rnd">
              <a:solidFill>
                <a:srgbClr val="5D7C9E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200" b="1">
                  <a:solidFill>
                    <a:srgbClr val="29578C"/>
                  </a:solidFill>
                  <a:latin typeface="Aptos" panose="020B0004020202020204" pitchFamily="34" charset="0"/>
                  <a:cs typeface="Calibri"/>
                </a:rPr>
                <a:t>CSV</a:t>
              </a:r>
              <a:endParaRPr lang="en-US" sz="1200" b="1">
                <a:latin typeface="Aptos" panose="020B0004020202020204" pitchFamily="34" charset="0"/>
                <a:ea typeface="Calibri"/>
                <a:cs typeface="Calibri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73E97-54FC-A201-46C4-268070DEDE01}"/>
                </a:ext>
              </a:extLst>
            </p:cNvPr>
            <p:cNvSpPr txBox="1"/>
            <p:nvPr userDrawn="1"/>
          </p:nvSpPr>
          <p:spPr>
            <a:xfrm>
              <a:off x="2911400" y="5831309"/>
              <a:ext cx="863409" cy="306467"/>
            </a:xfrm>
            <a:prstGeom prst="roundRect">
              <a:avLst/>
            </a:prstGeom>
            <a:noFill/>
            <a:ln w="15875" cap="rnd">
              <a:solidFill>
                <a:srgbClr val="5D7C9E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200" b="1" err="1">
                  <a:solidFill>
                    <a:srgbClr val="29578C"/>
                  </a:solidFill>
                  <a:latin typeface="Aptos" panose="020B0004020202020204" pitchFamily="34" charset="0"/>
                  <a:cs typeface="Calibri"/>
                </a:rPr>
                <a:t>Solr</a:t>
              </a:r>
              <a:endParaRPr lang="en-US" sz="1200" b="1">
                <a:latin typeface="Aptos" panose="020B0004020202020204" pitchFamily="34" charset="0"/>
                <a:ea typeface="Calibri"/>
                <a:cs typeface="Calibri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3140F6-F321-972F-D7C8-9DBF02CAAD5C}"/>
                </a:ext>
              </a:extLst>
            </p:cNvPr>
            <p:cNvSpPr txBox="1"/>
            <p:nvPr userDrawn="1"/>
          </p:nvSpPr>
          <p:spPr>
            <a:xfrm>
              <a:off x="3868361" y="5831309"/>
              <a:ext cx="863409" cy="306467"/>
            </a:xfrm>
            <a:prstGeom prst="roundRect">
              <a:avLst/>
            </a:prstGeom>
            <a:noFill/>
            <a:ln w="15875" cap="rnd">
              <a:solidFill>
                <a:srgbClr val="5D7C9E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200" b="1">
                  <a:solidFill>
                    <a:srgbClr val="29578C"/>
                  </a:solidFill>
                  <a:latin typeface="Aptos" panose="020B0004020202020204" pitchFamily="34" charset="0"/>
                  <a:cs typeface="Calibri"/>
                </a:rPr>
                <a:t>FTS</a:t>
              </a:r>
              <a:endParaRPr lang="en-US" sz="1200" b="1">
                <a:latin typeface="Aptos" panose="020B0004020202020204" pitchFamily="34" charset="0"/>
                <a:ea typeface="Calibri"/>
                <a:cs typeface="Calibri"/>
              </a:endParaRPr>
            </a:p>
          </p:txBody>
        </p:sp>
        <p:sp>
          <p:nvSpPr>
            <p:cNvPr id="32" name="Rounded Rectangle 144">
              <a:extLst>
                <a:ext uri="{FF2B5EF4-FFF2-40B4-BE49-F238E27FC236}">
                  <a16:creationId xmlns:a16="http://schemas.microsoft.com/office/drawing/2014/main" id="{4EC7B884-34BD-C0FB-ECE5-554807FA4380}"/>
                </a:ext>
              </a:extLst>
            </p:cNvPr>
            <p:cNvSpPr/>
            <p:nvPr userDrawn="1"/>
          </p:nvSpPr>
          <p:spPr>
            <a:xfrm>
              <a:off x="2767590" y="5009004"/>
              <a:ext cx="2103300" cy="1253561"/>
            </a:xfrm>
            <a:prstGeom prst="roundRect">
              <a:avLst>
                <a:gd name="adj" fmla="val 8960"/>
              </a:avLst>
            </a:prstGeom>
            <a:noFill/>
            <a:ln>
              <a:solidFill>
                <a:srgbClr val="5D7C9E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C62C6B2-46C9-8E3B-3E67-5F4DC1B12023}"/>
              </a:ext>
            </a:extLst>
          </p:cNvPr>
          <p:cNvGrpSpPr/>
          <p:nvPr/>
        </p:nvGrpSpPr>
        <p:grpSpPr>
          <a:xfrm>
            <a:off x="6279183" y="1279601"/>
            <a:ext cx="2303307" cy="1184618"/>
            <a:chOff x="5962490" y="4911383"/>
            <a:chExt cx="2303307" cy="118461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EBDB35-A218-59B0-B10B-D833B47D1818}"/>
                </a:ext>
              </a:extLst>
            </p:cNvPr>
            <p:cNvSpPr txBox="1"/>
            <p:nvPr userDrawn="1"/>
          </p:nvSpPr>
          <p:spPr>
            <a:xfrm>
              <a:off x="6236584" y="5042753"/>
              <a:ext cx="1755118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latin typeface="Aptos" panose="020B0004020202020204" pitchFamily="34" charset="0"/>
                </a:rPr>
                <a:t>Highly scalable query engine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D0DCB0-0661-426E-8BBE-5CD7C87979C3}"/>
                </a:ext>
              </a:extLst>
            </p:cNvPr>
            <p:cNvSpPr txBox="1"/>
            <p:nvPr userDrawn="1"/>
          </p:nvSpPr>
          <p:spPr>
            <a:xfrm>
              <a:off x="6682439" y="5604990"/>
              <a:ext cx="863409" cy="306467"/>
            </a:xfrm>
            <a:prstGeom prst="roundRect">
              <a:avLst/>
            </a:prstGeom>
            <a:noFill/>
            <a:ln w="15875" cap="rnd">
              <a:solidFill>
                <a:srgbClr val="5D7C9E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200" b="1">
                  <a:solidFill>
                    <a:srgbClr val="29578C"/>
                  </a:solidFill>
                  <a:latin typeface="Aptos" panose="020B0004020202020204" pitchFamily="34" charset="0"/>
                  <a:cs typeface="Calibri"/>
                </a:rPr>
                <a:t>SPARQL</a:t>
              </a:r>
              <a:endParaRPr lang="en-US" sz="1200" b="1">
                <a:latin typeface="Aptos" panose="020B0004020202020204" pitchFamily="34" charset="0"/>
                <a:ea typeface="Calibri"/>
                <a:cs typeface="Calibri"/>
              </a:endParaRPr>
            </a:p>
          </p:txBody>
        </p:sp>
        <p:sp>
          <p:nvSpPr>
            <p:cNvPr id="42" name="Rounded Rectangle 179">
              <a:extLst>
                <a:ext uri="{FF2B5EF4-FFF2-40B4-BE49-F238E27FC236}">
                  <a16:creationId xmlns:a16="http://schemas.microsoft.com/office/drawing/2014/main" id="{9BD544CF-8DC3-81A8-1E96-7555B379A6EC}"/>
                </a:ext>
              </a:extLst>
            </p:cNvPr>
            <p:cNvSpPr/>
            <p:nvPr userDrawn="1"/>
          </p:nvSpPr>
          <p:spPr>
            <a:xfrm>
              <a:off x="5962490" y="4911383"/>
              <a:ext cx="2303307" cy="1184618"/>
            </a:xfrm>
            <a:prstGeom prst="roundRect">
              <a:avLst>
                <a:gd name="adj" fmla="val 8960"/>
              </a:avLst>
            </a:prstGeom>
            <a:noFill/>
            <a:ln w="19050">
              <a:solidFill>
                <a:srgbClr val="5D7C9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8673FCA-9714-E866-1E7E-DF8AA61FF327}"/>
              </a:ext>
            </a:extLst>
          </p:cNvPr>
          <p:cNvGrpSpPr/>
          <p:nvPr/>
        </p:nvGrpSpPr>
        <p:grpSpPr>
          <a:xfrm>
            <a:off x="9184177" y="3020900"/>
            <a:ext cx="2169798" cy="1309201"/>
            <a:chOff x="8817865" y="2949388"/>
            <a:chExt cx="2169798" cy="130920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55FD784-E9D4-D119-FBAE-3EDA999AB5B4}"/>
                </a:ext>
              </a:extLst>
            </p:cNvPr>
            <p:cNvSpPr txBox="1"/>
            <p:nvPr userDrawn="1"/>
          </p:nvSpPr>
          <p:spPr>
            <a:xfrm>
              <a:off x="8938428" y="3068964"/>
              <a:ext cx="192225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>
                  <a:latin typeface="Aptos" panose="020B0004020202020204" pitchFamily="34" charset="0"/>
                </a:rPr>
                <a:t>Incremental Updates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577109-2F0B-12C4-8292-9E2613F846E5}"/>
                </a:ext>
              </a:extLst>
            </p:cNvPr>
            <p:cNvSpPr txBox="1"/>
            <p:nvPr userDrawn="1"/>
          </p:nvSpPr>
          <p:spPr>
            <a:xfrm>
              <a:off x="9759376" y="3658917"/>
              <a:ext cx="1146022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>
                  <a:latin typeface="Aptos" panose="020B0004020202020204" pitchFamily="34" charset="0"/>
                </a:rPr>
                <a:t>ACID Transactions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F664F5-168A-1B8D-6902-424911637AC0}"/>
                </a:ext>
              </a:extLst>
            </p:cNvPr>
            <p:cNvSpPr txBox="1"/>
            <p:nvPr userDrawn="1"/>
          </p:nvSpPr>
          <p:spPr>
            <a:xfrm>
              <a:off x="8955412" y="3664095"/>
              <a:ext cx="803964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>
                  <a:latin typeface="Aptos" panose="020B0004020202020204" pitchFamily="34" charset="0"/>
                </a:rPr>
                <a:t>Access Control</a:t>
              </a:r>
            </a:p>
          </p:txBody>
        </p:sp>
        <p:sp>
          <p:nvSpPr>
            <p:cNvPr id="47" name="Rounded Rectangle 180">
              <a:extLst>
                <a:ext uri="{FF2B5EF4-FFF2-40B4-BE49-F238E27FC236}">
                  <a16:creationId xmlns:a16="http://schemas.microsoft.com/office/drawing/2014/main" id="{03D9BE89-0F29-059A-1B2D-21AA47E827FB}"/>
                </a:ext>
              </a:extLst>
            </p:cNvPr>
            <p:cNvSpPr/>
            <p:nvPr userDrawn="1"/>
          </p:nvSpPr>
          <p:spPr>
            <a:xfrm>
              <a:off x="8817865" y="2949388"/>
              <a:ext cx="2169798" cy="1309201"/>
            </a:xfrm>
            <a:prstGeom prst="roundRect">
              <a:avLst>
                <a:gd name="adj" fmla="val 8960"/>
              </a:avLst>
            </a:prstGeom>
            <a:noFill/>
            <a:ln w="19050">
              <a:solidFill>
                <a:srgbClr val="5D7C9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63ADE8-BA8E-82E3-F487-30D1ED865E1A}"/>
              </a:ext>
            </a:extLst>
          </p:cNvPr>
          <p:cNvSpPr txBox="1"/>
          <p:nvPr/>
        </p:nvSpPr>
        <p:spPr>
          <a:xfrm>
            <a:off x="4688575" y="5091014"/>
            <a:ext cx="1336020" cy="340519"/>
          </a:xfrm>
          <a:prstGeom prst="roundRect">
            <a:avLst/>
          </a:prstGeom>
          <a:solidFill>
            <a:schemeClr val="tx2">
              <a:alpha val="20992"/>
            </a:schemeClr>
          </a:solidFill>
          <a:ln w="12700">
            <a:solidFill>
              <a:srgbClr val="5D7C9E"/>
            </a:solidFill>
            <a:prstDash val="sysDot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solidFill>
                  <a:schemeClr val="tx1"/>
                </a:solidFill>
                <a:latin typeface="Aptos" panose="020B0004020202020204" pitchFamily="34" charset="0"/>
                <a:cs typeface="Calibri"/>
              </a:rPr>
              <a:t>Persistence</a:t>
            </a:r>
            <a:endParaRPr lang="en-US" sz="1400" b="1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49" name="Bent Arrow 197">
            <a:extLst>
              <a:ext uri="{FF2B5EF4-FFF2-40B4-BE49-F238E27FC236}">
                <a16:creationId xmlns:a16="http://schemas.microsoft.com/office/drawing/2014/main" id="{3482157F-8EEE-A4F9-9563-05DE943040E5}"/>
              </a:ext>
            </a:extLst>
          </p:cNvPr>
          <p:cNvSpPr/>
          <p:nvPr/>
        </p:nvSpPr>
        <p:spPr>
          <a:xfrm rot="16200000" flipH="1">
            <a:off x="5479507" y="4175213"/>
            <a:ext cx="702021" cy="996571"/>
          </a:xfrm>
          <a:prstGeom prst="bentArrow">
            <a:avLst>
              <a:gd name="adj1" fmla="val 4472"/>
              <a:gd name="adj2" fmla="val 10389"/>
              <a:gd name="adj3" fmla="val 22380"/>
              <a:gd name="adj4" fmla="val 4375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1413D8F-E7A3-5672-33BD-7480CE8C04B1}"/>
              </a:ext>
            </a:extLst>
          </p:cNvPr>
          <p:cNvGrpSpPr/>
          <p:nvPr/>
        </p:nvGrpSpPr>
        <p:grpSpPr>
          <a:xfrm>
            <a:off x="697287" y="3830831"/>
            <a:ext cx="4340955" cy="788763"/>
            <a:chOff x="697287" y="3438543"/>
            <a:chExt cx="4340955" cy="78876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ECC68F4-6ACE-1588-31C3-B252C6E7A154}"/>
                </a:ext>
              </a:extLst>
            </p:cNvPr>
            <p:cNvSpPr txBox="1"/>
            <p:nvPr userDrawn="1"/>
          </p:nvSpPr>
          <p:spPr>
            <a:xfrm>
              <a:off x="1196636" y="3538645"/>
              <a:ext cx="336953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>
                  <a:latin typeface="Aptos" panose="020B0004020202020204" pitchFamily="34" charset="0"/>
                </a:rPr>
                <a:t>Restart from persistent store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C2B904C-C60A-4960-C4B3-3F388E768545}"/>
                </a:ext>
              </a:extLst>
            </p:cNvPr>
            <p:cNvSpPr txBox="1"/>
            <p:nvPr userDrawn="1"/>
          </p:nvSpPr>
          <p:spPr>
            <a:xfrm>
              <a:off x="1263565" y="3835541"/>
              <a:ext cx="3208397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latin typeface="Aptos" panose="020B0004020202020204" pitchFamily="34" charset="0"/>
                </a:rPr>
                <a:t>Load from disk based persistent store</a:t>
              </a:r>
            </a:p>
          </p:txBody>
        </p:sp>
        <p:sp>
          <p:nvSpPr>
            <p:cNvPr id="53" name="Rounded Rectangle 198">
              <a:extLst>
                <a:ext uri="{FF2B5EF4-FFF2-40B4-BE49-F238E27FC236}">
                  <a16:creationId xmlns:a16="http://schemas.microsoft.com/office/drawing/2014/main" id="{E7E8F2DB-A0F6-D721-7A72-45801EDECFDE}"/>
                </a:ext>
              </a:extLst>
            </p:cNvPr>
            <p:cNvSpPr/>
            <p:nvPr userDrawn="1"/>
          </p:nvSpPr>
          <p:spPr>
            <a:xfrm>
              <a:off x="697287" y="3438543"/>
              <a:ext cx="4340955" cy="788763"/>
            </a:xfrm>
            <a:prstGeom prst="roundRect">
              <a:avLst>
                <a:gd name="adj" fmla="val 14595"/>
              </a:avLst>
            </a:prstGeom>
            <a:noFill/>
            <a:ln w="19050">
              <a:solidFill>
                <a:srgbClr val="5D7C9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FC06B1C-536A-208E-C4BE-04102C94B6B0}"/>
              </a:ext>
            </a:extLst>
          </p:cNvPr>
          <p:cNvGrpSpPr/>
          <p:nvPr/>
        </p:nvGrpSpPr>
        <p:grpSpPr>
          <a:xfrm>
            <a:off x="694615" y="2043799"/>
            <a:ext cx="2595105" cy="1427632"/>
            <a:chOff x="694615" y="1560729"/>
            <a:chExt cx="2595105" cy="14276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9A2C4C-7C76-4940-417F-EE159CFCC78C}"/>
                </a:ext>
              </a:extLst>
            </p:cNvPr>
            <p:cNvSpPr txBox="1"/>
            <p:nvPr userDrawn="1"/>
          </p:nvSpPr>
          <p:spPr>
            <a:xfrm>
              <a:off x="1247428" y="2091292"/>
              <a:ext cx="148947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>
                  <a:latin typeface="Aptos" panose="020B0004020202020204" pitchFamily="34" charset="0"/>
                </a:rPr>
                <a:t>Initial Load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46F60E6-D1A4-EBE5-1E09-A937418C121E}"/>
                </a:ext>
              </a:extLst>
            </p:cNvPr>
            <p:cNvSpPr txBox="1"/>
            <p:nvPr userDrawn="1"/>
          </p:nvSpPr>
          <p:spPr>
            <a:xfrm>
              <a:off x="719291" y="2423821"/>
              <a:ext cx="2542918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latin typeface="Aptos" panose="020B0004020202020204" pitchFamily="34" charset="0"/>
                </a:rPr>
                <a:t>Multi-threaded load importing multiple files in parallel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1785442-B23A-1AA1-F5FD-CD4679612C8A}"/>
                </a:ext>
              </a:extLst>
            </p:cNvPr>
            <p:cNvSpPr txBox="1"/>
            <p:nvPr userDrawn="1"/>
          </p:nvSpPr>
          <p:spPr>
            <a:xfrm>
              <a:off x="1560463" y="1731040"/>
              <a:ext cx="863409" cy="306467"/>
            </a:xfrm>
            <a:prstGeom prst="roundRect">
              <a:avLst/>
            </a:prstGeom>
            <a:noFill/>
            <a:ln w="15875" cap="rnd">
              <a:solidFill>
                <a:srgbClr val="5D7C9E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200" b="1">
                  <a:solidFill>
                    <a:srgbClr val="29578C"/>
                  </a:solidFill>
                  <a:latin typeface="Aptos" panose="020B0004020202020204" pitchFamily="34" charset="0"/>
                  <a:cs typeface="Calibri"/>
                </a:rPr>
                <a:t>RDF</a:t>
              </a:r>
              <a:endParaRPr lang="en-US" sz="1200" b="1">
                <a:latin typeface="Aptos" panose="020B0004020202020204" pitchFamily="34" charset="0"/>
                <a:ea typeface="Calibri"/>
                <a:cs typeface="Calibri"/>
              </a:endParaRPr>
            </a:p>
          </p:txBody>
        </p:sp>
        <p:sp>
          <p:nvSpPr>
            <p:cNvPr id="58" name="Rounded Rectangle 200">
              <a:extLst>
                <a:ext uri="{FF2B5EF4-FFF2-40B4-BE49-F238E27FC236}">
                  <a16:creationId xmlns:a16="http://schemas.microsoft.com/office/drawing/2014/main" id="{818B9E87-3BFC-13EE-6E54-527E777780BC}"/>
                </a:ext>
              </a:extLst>
            </p:cNvPr>
            <p:cNvSpPr/>
            <p:nvPr userDrawn="1"/>
          </p:nvSpPr>
          <p:spPr>
            <a:xfrm>
              <a:off x="694615" y="1560729"/>
              <a:ext cx="2595105" cy="1427632"/>
            </a:xfrm>
            <a:prstGeom prst="roundRect">
              <a:avLst>
                <a:gd name="adj" fmla="val 8960"/>
              </a:avLst>
            </a:prstGeom>
            <a:noFill/>
            <a:ln w="19050">
              <a:solidFill>
                <a:srgbClr val="5D7C9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442A49-9D85-B2C5-F5F7-53D43038FA82}"/>
              </a:ext>
            </a:extLst>
          </p:cNvPr>
          <p:cNvGrpSpPr/>
          <p:nvPr/>
        </p:nvGrpSpPr>
        <p:grpSpPr>
          <a:xfrm>
            <a:off x="3661264" y="1679296"/>
            <a:ext cx="2391505" cy="1792135"/>
            <a:chOff x="3661264" y="1196226"/>
            <a:chExt cx="2391505" cy="179213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8A71AE-37AF-5603-4CF3-282F1E542144}"/>
                </a:ext>
              </a:extLst>
            </p:cNvPr>
            <p:cNvSpPr txBox="1"/>
            <p:nvPr userDrawn="1"/>
          </p:nvSpPr>
          <p:spPr>
            <a:xfrm>
              <a:off x="4133927" y="2091292"/>
              <a:ext cx="148947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>
                  <a:latin typeface="Aptos" panose="020B0004020202020204" pitchFamily="34" charset="0"/>
                </a:rPr>
                <a:t>Materialize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74CD837-6528-C84F-4C14-ABA87F9FCE74}"/>
                </a:ext>
              </a:extLst>
            </p:cNvPr>
            <p:cNvSpPr txBox="1"/>
            <p:nvPr userDrawn="1"/>
          </p:nvSpPr>
          <p:spPr>
            <a:xfrm>
              <a:off x="3711501" y="2423821"/>
              <a:ext cx="229369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latin typeface="Aptos" panose="020B0004020202020204" pitchFamily="34" charset="0"/>
                </a:rPr>
                <a:t>Materializes the knowledge base into the graph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6869572-AC1D-0CB5-D45B-91904050F9E4}"/>
                </a:ext>
              </a:extLst>
            </p:cNvPr>
            <p:cNvGrpSpPr/>
            <p:nvPr userDrawn="1"/>
          </p:nvGrpSpPr>
          <p:grpSpPr>
            <a:xfrm>
              <a:off x="3967026" y="1339061"/>
              <a:ext cx="1823280" cy="698610"/>
              <a:chOff x="3511389" y="1357694"/>
              <a:chExt cx="1823280" cy="698610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E9B8EFF-F4F6-4D6B-E17A-82726710FAE0}"/>
                  </a:ext>
                </a:extLst>
              </p:cNvPr>
              <p:cNvSpPr txBox="1"/>
              <p:nvPr userDrawn="1"/>
            </p:nvSpPr>
            <p:spPr>
              <a:xfrm>
                <a:off x="3514299" y="1357694"/>
                <a:ext cx="863409" cy="306467"/>
              </a:xfrm>
              <a:prstGeom prst="roundRect">
                <a:avLst/>
              </a:prstGeom>
              <a:noFill/>
              <a:ln w="15875" cap="rnd">
                <a:solidFill>
                  <a:srgbClr val="5D7C9E"/>
                </a:solidFill>
                <a:prstDash val="sysDot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GB" sz="1200" b="1">
                    <a:solidFill>
                      <a:srgbClr val="29578C"/>
                    </a:solidFill>
                    <a:latin typeface="Aptos" panose="020B0004020202020204" pitchFamily="34" charset="0"/>
                    <a:cs typeface="Calibri"/>
                  </a:rPr>
                  <a:t>OWL</a:t>
                </a:r>
                <a:endParaRPr lang="en-US" sz="1200" b="1">
                  <a:latin typeface="Aptos" panose="020B0004020202020204" pitchFamily="34" charset="0"/>
                  <a:ea typeface="Calibri"/>
                  <a:cs typeface="Calibri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5133F06-DE89-262F-DE21-2F651C0E1441}"/>
                  </a:ext>
                </a:extLst>
              </p:cNvPr>
              <p:cNvSpPr txBox="1"/>
              <p:nvPr userDrawn="1"/>
            </p:nvSpPr>
            <p:spPr>
              <a:xfrm>
                <a:off x="4471260" y="1357694"/>
                <a:ext cx="863409" cy="306467"/>
              </a:xfrm>
              <a:prstGeom prst="roundRect">
                <a:avLst/>
              </a:prstGeom>
              <a:noFill/>
              <a:ln w="15875" cap="rnd">
                <a:solidFill>
                  <a:srgbClr val="5D7C9E"/>
                </a:solidFill>
                <a:prstDash val="sysDot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GB" sz="1200" b="1">
                    <a:solidFill>
                      <a:srgbClr val="29578C"/>
                    </a:solidFill>
                    <a:latin typeface="Aptos" panose="020B0004020202020204" pitchFamily="34" charset="0"/>
                    <a:cs typeface="Calibri"/>
                  </a:rPr>
                  <a:t>SWRL</a:t>
                </a:r>
                <a:endParaRPr lang="en-US" sz="1200" b="1">
                  <a:latin typeface="Aptos" panose="020B0004020202020204" pitchFamily="34" charset="0"/>
                  <a:ea typeface="Calibri"/>
                  <a:cs typeface="Calibri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6545326-43FC-72A5-7F6A-DCC269EED106}"/>
                  </a:ext>
                </a:extLst>
              </p:cNvPr>
              <p:cNvSpPr txBox="1"/>
              <p:nvPr userDrawn="1"/>
            </p:nvSpPr>
            <p:spPr>
              <a:xfrm>
                <a:off x="3511389" y="1749837"/>
                <a:ext cx="863409" cy="306467"/>
              </a:xfrm>
              <a:prstGeom prst="roundRect">
                <a:avLst/>
              </a:prstGeom>
              <a:noFill/>
              <a:ln w="15875" cap="rnd">
                <a:solidFill>
                  <a:srgbClr val="5D7C9E"/>
                </a:solidFill>
                <a:prstDash val="sysDot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GB" sz="1200" b="1" err="1">
                    <a:solidFill>
                      <a:srgbClr val="29578C"/>
                    </a:solidFill>
                    <a:latin typeface="Aptos" panose="020B0004020202020204" pitchFamily="34" charset="0"/>
                    <a:cs typeface="Calibri"/>
                  </a:rPr>
                  <a:t>RDFox</a:t>
                </a:r>
                <a:endParaRPr lang="en-US" sz="1200" b="1">
                  <a:latin typeface="Aptos" panose="020B0004020202020204" pitchFamily="34" charset="0"/>
                  <a:ea typeface="Calibri"/>
                  <a:cs typeface="Calibri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9F09AEC-6DC8-5523-8E87-143C2BA1A083}"/>
                  </a:ext>
                </a:extLst>
              </p:cNvPr>
              <p:cNvSpPr txBox="1"/>
              <p:nvPr userDrawn="1"/>
            </p:nvSpPr>
            <p:spPr>
              <a:xfrm>
                <a:off x="4468350" y="1749837"/>
                <a:ext cx="863409" cy="306467"/>
              </a:xfrm>
              <a:prstGeom prst="roundRect">
                <a:avLst/>
              </a:prstGeom>
              <a:noFill/>
              <a:ln w="15875" cap="rnd">
                <a:solidFill>
                  <a:srgbClr val="5D7C9E"/>
                </a:solidFill>
                <a:prstDash val="sysDot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GB" sz="1200" b="1" err="1">
                    <a:solidFill>
                      <a:srgbClr val="29578C"/>
                    </a:solidFill>
                    <a:latin typeface="Aptos" panose="020B0004020202020204" pitchFamily="34" charset="0"/>
                    <a:cs typeface="Calibri"/>
                  </a:rPr>
                  <a:t>Datalog</a:t>
                </a:r>
                <a:endParaRPr lang="en-US" sz="1200" b="1">
                  <a:latin typeface="Aptos" panose="020B0004020202020204" pitchFamily="34" charset="0"/>
                  <a:ea typeface="Calibri"/>
                  <a:cs typeface="Calibri"/>
                </a:endParaRPr>
              </a:p>
            </p:txBody>
          </p:sp>
        </p:grpSp>
        <p:sp>
          <p:nvSpPr>
            <p:cNvPr id="63" name="Rounded Rectangle 202">
              <a:extLst>
                <a:ext uri="{FF2B5EF4-FFF2-40B4-BE49-F238E27FC236}">
                  <a16:creationId xmlns:a16="http://schemas.microsoft.com/office/drawing/2014/main" id="{9E75196C-B1E4-EE49-77D5-D9CA591817C3}"/>
                </a:ext>
              </a:extLst>
            </p:cNvPr>
            <p:cNvSpPr/>
            <p:nvPr userDrawn="1"/>
          </p:nvSpPr>
          <p:spPr>
            <a:xfrm>
              <a:off x="3661264" y="1196226"/>
              <a:ext cx="2391505" cy="1792135"/>
            </a:xfrm>
            <a:prstGeom prst="roundRect">
              <a:avLst>
                <a:gd name="adj" fmla="val 8960"/>
              </a:avLst>
            </a:prstGeom>
            <a:noFill/>
            <a:ln w="19050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E513C-E1EF-2E7B-ACE8-55C09359E4CD}"/>
              </a:ext>
            </a:extLst>
          </p:cNvPr>
          <p:cNvGrpSpPr/>
          <p:nvPr/>
        </p:nvGrpSpPr>
        <p:grpSpPr>
          <a:xfrm>
            <a:off x="6462312" y="5097056"/>
            <a:ext cx="2103300" cy="936961"/>
            <a:chOff x="2767590" y="5009004"/>
            <a:chExt cx="2103300" cy="93696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B5CA38D-545D-90BA-4147-1ACFFB928999}"/>
                </a:ext>
              </a:extLst>
            </p:cNvPr>
            <p:cNvSpPr txBox="1"/>
            <p:nvPr userDrawn="1"/>
          </p:nvSpPr>
          <p:spPr>
            <a:xfrm>
              <a:off x="2811842" y="5074664"/>
              <a:ext cx="200494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b="1">
                  <a:latin typeface="Aptos" panose="020B0004020202020204" pitchFamily="34" charset="0"/>
                </a:rPr>
                <a:t>Constraints Validation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BECA49-D14C-C8E0-CC36-E4BE289716C0}"/>
                </a:ext>
              </a:extLst>
            </p:cNvPr>
            <p:cNvSpPr txBox="1"/>
            <p:nvPr userDrawn="1"/>
          </p:nvSpPr>
          <p:spPr>
            <a:xfrm>
              <a:off x="2914310" y="5439166"/>
              <a:ext cx="863409" cy="306467"/>
            </a:xfrm>
            <a:prstGeom prst="roundRect">
              <a:avLst/>
            </a:prstGeom>
            <a:noFill/>
            <a:ln w="15875" cap="rnd">
              <a:solidFill>
                <a:srgbClr val="5D7C9E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200" b="1">
                  <a:solidFill>
                    <a:srgbClr val="29578C"/>
                  </a:solidFill>
                  <a:latin typeface="Aptos" panose="020B0004020202020204" pitchFamily="34" charset="0"/>
                  <a:cs typeface="Calibri"/>
                </a:rPr>
                <a:t>SHACL</a:t>
              </a:r>
              <a:endParaRPr lang="en-US" sz="1200" b="1">
                <a:latin typeface="Aptos" panose="020B0004020202020204" pitchFamily="34" charset="0"/>
                <a:ea typeface="Calibri"/>
                <a:cs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E0C3EC5-4A2F-E696-02ED-EC5071A06487}"/>
                </a:ext>
              </a:extLst>
            </p:cNvPr>
            <p:cNvSpPr txBox="1"/>
            <p:nvPr userDrawn="1"/>
          </p:nvSpPr>
          <p:spPr>
            <a:xfrm>
              <a:off x="3871271" y="5439166"/>
              <a:ext cx="863409" cy="306467"/>
            </a:xfrm>
            <a:prstGeom prst="roundRect">
              <a:avLst/>
            </a:prstGeom>
            <a:noFill/>
            <a:ln w="15875" cap="rnd">
              <a:solidFill>
                <a:srgbClr val="5D7C9E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200" b="1" err="1">
                  <a:solidFill>
                    <a:srgbClr val="29578C"/>
                  </a:solidFill>
                  <a:latin typeface="Aptos" panose="020B0004020202020204" pitchFamily="34" charset="0"/>
                  <a:cs typeface="Calibri"/>
                </a:rPr>
                <a:t>Datalog</a:t>
              </a:r>
              <a:endParaRPr lang="en-US" sz="1200" b="1">
                <a:latin typeface="Aptos" panose="020B0004020202020204" pitchFamily="34" charset="0"/>
                <a:ea typeface="Calibri"/>
                <a:cs typeface="Calibri"/>
              </a:endParaRPr>
            </a:p>
          </p:txBody>
        </p:sp>
        <p:sp>
          <p:nvSpPr>
            <p:cNvPr id="73" name="Rounded Rectangle 178">
              <a:extLst>
                <a:ext uri="{FF2B5EF4-FFF2-40B4-BE49-F238E27FC236}">
                  <a16:creationId xmlns:a16="http://schemas.microsoft.com/office/drawing/2014/main" id="{67E1FA04-4EE1-2923-A8D8-9F3D841F871D}"/>
                </a:ext>
              </a:extLst>
            </p:cNvPr>
            <p:cNvSpPr/>
            <p:nvPr userDrawn="1"/>
          </p:nvSpPr>
          <p:spPr>
            <a:xfrm>
              <a:off x="2767590" y="5009004"/>
              <a:ext cx="2103300" cy="936961"/>
            </a:xfrm>
            <a:prstGeom prst="roundRect">
              <a:avLst>
                <a:gd name="adj" fmla="val 8960"/>
              </a:avLst>
            </a:prstGeom>
            <a:noFill/>
            <a:ln>
              <a:solidFill>
                <a:srgbClr val="5D7C9E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7836E379-676E-16AF-DD08-4391494DE3EC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9647552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 spc="-70" dirty="0" err="1">
                <a:solidFill>
                  <a:srgbClr val="002147"/>
                </a:solidFill>
                <a:latin typeface="+mn-lt"/>
              </a:rPr>
              <a:t>RDFox</a:t>
            </a:r>
            <a:r>
              <a:rPr lang="en-US" sz="4000" b="1" spc="-70" dirty="0">
                <a:solidFill>
                  <a:srgbClr val="002147"/>
                </a:solidFill>
                <a:latin typeface="+mn-lt"/>
              </a:rPr>
              <a:t> : an enterprise solution</a:t>
            </a:r>
            <a:endParaRPr lang="en-US" spc="-70" dirty="0">
              <a:latin typeface="+mn-l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8093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13" grpId="0"/>
      <p:bldP spid="16" grpId="0"/>
      <p:bldP spid="21" grpId="0"/>
      <p:bldP spid="48" grpId="0" animBg="1"/>
      <p:bldP spid="4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97E2F-F63F-38CB-5EA6-E585F987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002147"/>
                </a:solidFill>
                <a:latin typeface="+mj-lt"/>
              </a:rPr>
              <a:t>Deployment Options</a:t>
            </a:r>
            <a:br>
              <a:rPr lang="en-US">
                <a:latin typeface="+mj-lt"/>
                <a:ea typeface="Calibri Light"/>
                <a:cs typeface="Calibri Light"/>
              </a:rPr>
            </a:br>
            <a:endParaRPr lang="en-US">
              <a:latin typeface="+mj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38885-4214-82FE-FFF1-B2CF7C21C0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DBFCA-3C15-020C-3976-9A49AF3CD5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76B25-7A8C-AF0F-CC9F-DA63F9F50CE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27998" y="3779842"/>
            <a:ext cx="3258011" cy="937760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2800">
                <a:latin typeface="+mn-lt"/>
              </a:rPr>
              <a:t>Mobile &amp; edge devices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7264BA-D0E1-8FA2-BF8B-F814EF21F3BC}"/>
              </a:ext>
            </a:extLst>
          </p:cNvPr>
          <p:cNvSpPr>
            <a:spLocks noGrp="1"/>
          </p:cNvSpPr>
          <p:nvPr>
            <p:ph idx="44"/>
          </p:nvPr>
        </p:nvSpPr>
        <p:spPr>
          <a:xfrm>
            <a:off x="4617158" y="3779842"/>
            <a:ext cx="3258010" cy="1415892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2800">
                <a:latin typeface="+mn-lt"/>
              </a:rPr>
              <a:t>Personal machines on premises to cloud</a:t>
            </a:r>
          </a:p>
        </p:txBody>
      </p:sp>
      <p:pic>
        <p:nvPicPr>
          <p:cNvPr id="19" name="Graphic 18" descr="Amazon Web Services (AWS) Logo">
            <a:extLst>
              <a:ext uri="{FF2B5EF4-FFF2-40B4-BE49-F238E27FC236}">
                <a16:creationId xmlns:a16="http://schemas.microsoft.com/office/drawing/2014/main" id="{B7C453A9-5B6D-C3D0-BF72-EB7C2C0913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3138" y="2257179"/>
            <a:ext cx="1608909" cy="1080000"/>
          </a:xfrm>
          <a:prstGeom prst="rect">
            <a:avLst/>
          </a:prstGeom>
        </p:spPr>
      </p:pic>
      <p:pic>
        <p:nvPicPr>
          <p:cNvPr id="20" name="Picture 19" descr="Google-Cloud-Platform-GCP-Logo - Serviops Solutions Inc.">
            <a:extLst>
              <a:ext uri="{FF2B5EF4-FFF2-40B4-BE49-F238E27FC236}">
                <a16:creationId xmlns:a16="http://schemas.microsoft.com/office/drawing/2014/main" id="{3EFE79E0-7241-3678-D207-D5C34F1397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21040" y="2257179"/>
            <a:ext cx="1630558" cy="1080000"/>
          </a:xfrm>
          <a:prstGeom prst="rect">
            <a:avLst/>
          </a:prstGeom>
        </p:spPr>
      </p:pic>
      <p:pic>
        <p:nvPicPr>
          <p:cNvPr id="21" name="Picture 20" descr="Microsoft Azure Cloud - FUEL">
            <a:extLst>
              <a:ext uri="{FF2B5EF4-FFF2-40B4-BE49-F238E27FC236}">
                <a16:creationId xmlns:a16="http://schemas.microsoft.com/office/drawing/2014/main" id="{BBE4688C-50E0-678C-AD77-CF1F1CBEFE9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544470" y="3779614"/>
            <a:ext cx="1086243" cy="1080000"/>
          </a:xfrm>
          <a:prstGeom prst="rect">
            <a:avLst/>
          </a:prstGeom>
        </p:spPr>
      </p:pic>
      <p:pic>
        <p:nvPicPr>
          <p:cNvPr id="22" name="Picture 21" descr="Docker full logo transparent PNG - StickPNG">
            <a:extLst>
              <a:ext uri="{FF2B5EF4-FFF2-40B4-BE49-F238E27FC236}">
                <a16:creationId xmlns:a16="http://schemas.microsoft.com/office/drawing/2014/main" id="{128F3CE0-0D9B-30F3-4E25-CCAB581C44E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300015" y="3779842"/>
            <a:ext cx="1072608" cy="1080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36AD0D6-7CB5-50A6-A5D1-D678B15C49B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70960" y="2257179"/>
            <a:ext cx="1080000" cy="1080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FFD746E-7A66-4E87-6510-11BDF3C797E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7999" y="2257179"/>
            <a:ext cx="1080000" cy="1080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02CBCF81-26D1-99CC-1E14-1589D3F1940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40266" y="2257179"/>
            <a:ext cx="1080000" cy="1080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8F0CACF-FF3F-2404-9E0C-936EDD0E00B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22714" y="225717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61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6C85F1-5ACD-59E9-C6A9-466B0A71B0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Oxford Semantic Technologies Limited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EC345D-B9D2-CFB5-4FCF-6AD84767A4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14D5EE9-22F4-2BE5-0B99-E880413B1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6600" y="576000"/>
            <a:ext cx="457200" cy="495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B047BBE-57F8-DEC9-03E9-C4290049FABA}"/>
                  </a:ext>
                </a:extLst>
              </p14:cNvPr>
              <p14:cNvContentPartPr/>
              <p14:nvPr/>
            </p14:nvContentPartPr>
            <p14:xfrm>
              <a:off x="5153776" y="4777983"/>
              <a:ext cx="10885" cy="1088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B047BBE-57F8-DEC9-03E9-C4290049FA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3068" y="4505858"/>
                <a:ext cx="190488" cy="549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C55E493-AE8D-0259-5F2C-3F7D4451F1CA}"/>
                  </a:ext>
                </a:extLst>
              </p14:cNvPr>
              <p14:cNvContentPartPr/>
              <p14:nvPr/>
            </p14:nvContentPartPr>
            <p14:xfrm>
              <a:off x="5100217" y="4761995"/>
              <a:ext cx="10885" cy="10885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C55E493-AE8D-0259-5F2C-3F7D4451F1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09509" y="4727979"/>
                <a:ext cx="190488" cy="78236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C5A34B2-D8DC-4B55-5B10-3A1387B9D33C}"/>
              </a:ext>
            </a:extLst>
          </p:cNvPr>
          <p:cNvGrpSpPr/>
          <p:nvPr/>
        </p:nvGrpSpPr>
        <p:grpSpPr>
          <a:xfrm>
            <a:off x="2893422" y="3149678"/>
            <a:ext cx="983935" cy="2108139"/>
            <a:chOff x="2893422" y="2998082"/>
            <a:chExt cx="983935" cy="210813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5D07A70-A35C-DB10-22F5-0A103D758AF1}"/>
                </a:ext>
              </a:extLst>
            </p:cNvPr>
            <p:cNvCxnSpPr/>
            <p:nvPr userDrawn="1"/>
          </p:nvCxnSpPr>
          <p:spPr>
            <a:xfrm flipV="1">
              <a:off x="2893422" y="4503430"/>
              <a:ext cx="900000" cy="0"/>
            </a:xfrm>
            <a:prstGeom prst="straightConnector1">
              <a:avLst/>
            </a:prstGeom>
            <a:ln w="28575">
              <a:solidFill>
                <a:srgbClr val="55D1F8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A15EE6-C8BE-4C42-25D0-B254A9EF5614}"/>
                </a:ext>
              </a:extLst>
            </p:cNvPr>
            <p:cNvSpPr txBox="1"/>
            <p:nvPr userDrawn="1"/>
          </p:nvSpPr>
          <p:spPr>
            <a:xfrm>
              <a:off x="2962957" y="4552223"/>
              <a:ext cx="914400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000">
                  <a:solidFill>
                    <a:srgbClr val="29578C"/>
                  </a:solidFill>
                  <a:latin typeface="Aptos" panose="020B0004020202020204" pitchFamily="34" charset="0"/>
                  <a:ea typeface="Calibri"/>
                  <a:cs typeface="Calibri"/>
                </a:rPr>
                <a:t>CSV FILE</a:t>
              </a:r>
            </a:p>
            <a:p>
              <a:r>
                <a:rPr lang="en-US" sz="1000">
                  <a:solidFill>
                    <a:srgbClr val="29578C"/>
                  </a:solidFill>
                  <a:latin typeface="Aptos" panose="020B0004020202020204" pitchFamily="34" charset="0"/>
                  <a:ea typeface="Calibri"/>
                  <a:cs typeface="Calibri"/>
                </a:rPr>
                <a:t>SQL ODBC</a:t>
              </a:r>
            </a:p>
            <a:p>
              <a:r>
                <a:rPr lang="en-US" sz="1000">
                  <a:solidFill>
                    <a:srgbClr val="29578C"/>
                  </a:solidFill>
                  <a:latin typeface="Aptos" panose="020B0004020202020204" pitchFamily="34" charset="0"/>
                  <a:ea typeface="Calibri"/>
                  <a:cs typeface="Calibri"/>
                </a:rPr>
                <a:t>SOLR HTTP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038C31-348F-A434-4365-7A27DC3A78CB}"/>
                </a:ext>
              </a:extLst>
            </p:cNvPr>
            <p:cNvSpPr txBox="1"/>
            <p:nvPr userDrawn="1"/>
          </p:nvSpPr>
          <p:spPr>
            <a:xfrm>
              <a:off x="2962957" y="3845021"/>
              <a:ext cx="793049" cy="24927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000">
                  <a:solidFill>
                    <a:srgbClr val="29578C"/>
                  </a:solidFill>
                  <a:latin typeface="Aptos" panose="020B0004020202020204" pitchFamily="34" charset="0"/>
                  <a:ea typeface="Calibri"/>
                  <a:cs typeface="Calibri"/>
                </a:rPr>
                <a:t>HTTP REST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1F282E-59AB-3D3F-F229-7C53B667C4C6}"/>
                </a:ext>
              </a:extLst>
            </p:cNvPr>
            <p:cNvSpPr txBox="1"/>
            <p:nvPr userDrawn="1"/>
          </p:nvSpPr>
          <p:spPr>
            <a:xfrm>
              <a:off x="2964285" y="3053819"/>
              <a:ext cx="68580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000">
                  <a:solidFill>
                    <a:srgbClr val="29578C"/>
                  </a:solidFill>
                  <a:latin typeface="Aptos" panose="020B0004020202020204" pitchFamily="34" charset="0"/>
                  <a:ea typeface="Calibri"/>
                  <a:cs typeface="Calibri"/>
                </a:rPr>
                <a:t>HTTP</a:t>
              </a:r>
            </a:p>
            <a:p>
              <a:pPr algn="l"/>
              <a:r>
                <a:rPr lang="en-US" sz="1000">
                  <a:solidFill>
                    <a:srgbClr val="29578C"/>
                  </a:solidFill>
                  <a:latin typeface="Aptos" panose="020B0004020202020204" pitchFamily="34" charset="0"/>
                  <a:ea typeface="Calibri"/>
                  <a:cs typeface="Calibri"/>
                </a:rPr>
                <a:t>SPARQL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431AB30-AA90-317D-8C1F-BD6ECCC557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8936" y="3783249"/>
              <a:ext cx="900000" cy="10885"/>
            </a:xfrm>
            <a:prstGeom prst="straightConnector1">
              <a:avLst/>
            </a:prstGeom>
            <a:ln w="28575">
              <a:solidFill>
                <a:srgbClr val="55D1F8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C5789B8-D163-C722-1763-CFAE1D7462F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93422" y="2998082"/>
              <a:ext cx="900000" cy="0"/>
            </a:xfrm>
            <a:prstGeom prst="straightConnector1">
              <a:avLst/>
            </a:prstGeom>
            <a:ln w="28575">
              <a:solidFill>
                <a:srgbClr val="55D1F8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A3412B-669F-BEE5-FCDC-1C6879712423}"/>
              </a:ext>
            </a:extLst>
          </p:cNvPr>
          <p:cNvGrpSpPr/>
          <p:nvPr/>
        </p:nvGrpSpPr>
        <p:grpSpPr>
          <a:xfrm>
            <a:off x="6558107" y="2342730"/>
            <a:ext cx="882828" cy="494291"/>
            <a:chOff x="6852557" y="2207805"/>
            <a:chExt cx="882828" cy="49429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3BE73E3-CA4A-EAFB-D9CD-794388A2F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2557" y="2275114"/>
              <a:ext cx="0" cy="426982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1F8426-F57F-B616-C0C7-A5C0016AB60A}"/>
                </a:ext>
              </a:extLst>
            </p:cNvPr>
            <p:cNvSpPr txBox="1"/>
            <p:nvPr/>
          </p:nvSpPr>
          <p:spPr>
            <a:xfrm>
              <a:off x="6885211" y="2340429"/>
              <a:ext cx="832943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29578C"/>
                  </a:solidFill>
                  <a:latin typeface="Aptos" panose="020B0004020202020204" pitchFamily="34" charset="0"/>
                  <a:ea typeface="Calibri"/>
                  <a:cs typeface="Calibri"/>
                </a:rPr>
                <a:t>HTTP REST</a:t>
              </a:r>
              <a:endParaRPr lang="en-US">
                <a:latin typeface="Aptos" panose="020B000402020202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F740D98-FB92-4884-057D-32CECDEE9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5385" y="2207805"/>
              <a:ext cx="0" cy="431979"/>
            </a:xfrm>
            <a:prstGeom prst="straightConnector1">
              <a:avLst/>
            </a:prstGeom>
            <a:ln w="28575">
              <a:solidFill>
                <a:srgbClr val="035EE5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88CAA12-81F2-17A2-86DF-0FDEB15741F6}"/>
              </a:ext>
            </a:extLst>
          </p:cNvPr>
          <p:cNvGrpSpPr/>
          <p:nvPr/>
        </p:nvGrpSpPr>
        <p:grpSpPr>
          <a:xfrm>
            <a:off x="4453326" y="2342730"/>
            <a:ext cx="1231897" cy="494291"/>
            <a:chOff x="4184105" y="2228682"/>
            <a:chExt cx="1231897" cy="494291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DE7BCDF-6A66-56B1-6B5C-2324C3932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4105" y="2296885"/>
              <a:ext cx="0" cy="426088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7B52D8-770E-3F60-F0FE-742278CAE3A6}"/>
                </a:ext>
              </a:extLst>
            </p:cNvPr>
            <p:cNvSpPr txBox="1"/>
            <p:nvPr/>
          </p:nvSpPr>
          <p:spPr>
            <a:xfrm>
              <a:off x="4343398" y="2318658"/>
              <a:ext cx="100148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29578C"/>
                  </a:solidFill>
                  <a:latin typeface="Aptos" panose="020B0004020202020204" pitchFamily="34" charset="0"/>
                  <a:ea typeface="Calibri"/>
                  <a:cs typeface="Calibri"/>
                </a:rPr>
                <a:t>IN-PROCESS</a:t>
              </a:r>
            </a:p>
            <a:p>
              <a:pPr algn="ctr"/>
              <a:r>
                <a:rPr lang="en-US" sz="800">
                  <a:solidFill>
                    <a:srgbClr val="29578C"/>
                  </a:solidFill>
                  <a:latin typeface="Aptos" panose="020B0004020202020204" pitchFamily="34" charset="0"/>
                  <a:ea typeface="Calibri"/>
                  <a:cs typeface="Calibri"/>
                </a:rPr>
                <a:t>(EMEBEDDED)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A70BDD9-2F08-A4C7-0D49-560F2E5F9D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002" y="2228682"/>
              <a:ext cx="0" cy="432873"/>
            </a:xfrm>
            <a:prstGeom prst="straightConnector1">
              <a:avLst/>
            </a:prstGeom>
            <a:ln w="28575">
              <a:solidFill>
                <a:srgbClr val="035EE5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945DE1-74C7-6F0E-AFA6-9981D2EAF5B6}"/>
              </a:ext>
            </a:extLst>
          </p:cNvPr>
          <p:cNvGrpSpPr/>
          <p:nvPr/>
        </p:nvGrpSpPr>
        <p:grpSpPr>
          <a:xfrm>
            <a:off x="2667122" y="1681051"/>
            <a:ext cx="6857756" cy="620701"/>
            <a:chOff x="2490652" y="1288382"/>
            <a:chExt cx="6857756" cy="62070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7CA9600-BE69-72DD-00B8-765E57B196F9}"/>
                </a:ext>
              </a:extLst>
            </p:cNvPr>
            <p:cNvGrpSpPr/>
            <p:nvPr userDrawn="1"/>
          </p:nvGrpSpPr>
          <p:grpSpPr>
            <a:xfrm>
              <a:off x="2490652" y="1288382"/>
              <a:ext cx="1930200" cy="620701"/>
              <a:chOff x="2490652" y="1288382"/>
              <a:chExt cx="1930200" cy="620701"/>
            </a:xfrm>
          </p:grpSpPr>
          <p:sp>
            <p:nvSpPr>
              <p:cNvPr id="44" name="Rectangle: Rounded Corners 80">
                <a:extLst>
                  <a:ext uri="{FF2B5EF4-FFF2-40B4-BE49-F238E27FC236}">
                    <a16:creationId xmlns:a16="http://schemas.microsoft.com/office/drawing/2014/main" id="{1630AC78-FC1C-A144-D0A4-78EACB531D4F}"/>
                  </a:ext>
                </a:extLst>
              </p:cNvPr>
              <p:cNvSpPr/>
              <p:nvPr userDrawn="1"/>
            </p:nvSpPr>
            <p:spPr>
              <a:xfrm>
                <a:off x="2490652" y="1288382"/>
                <a:ext cx="1930200" cy="620701"/>
              </a:xfrm>
              <a:prstGeom prst="roundRect">
                <a:avLst>
                  <a:gd name="adj" fmla="val 25333"/>
                </a:avLst>
              </a:prstGeom>
              <a:solidFill>
                <a:srgbClr val="035EE5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F0CF4ED-8527-1958-C81C-89A7225F251B}"/>
                  </a:ext>
                </a:extLst>
              </p:cNvPr>
              <p:cNvSpPr txBox="1"/>
              <p:nvPr userDrawn="1"/>
            </p:nvSpPr>
            <p:spPr>
              <a:xfrm>
                <a:off x="2569882" y="1378060"/>
                <a:ext cx="1765801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 spc="300">
                    <a:solidFill>
                      <a:srgbClr val="FFFFFF"/>
                    </a:solidFill>
                    <a:latin typeface="Aptos" panose="020B0004020202020204" pitchFamily="34" charset="0"/>
                    <a:ea typeface="Calibri"/>
                    <a:cs typeface="Calibri"/>
                  </a:rPr>
                  <a:t>END USER APPLICATIONS</a:t>
                </a:r>
                <a:endParaRPr lang="en-US" sz="1200" b="1" spc="300">
                  <a:latin typeface="Aptos" panose="020B0004020202020204" pitchFamily="34" charset="0"/>
                  <a:ea typeface="Calibri"/>
                  <a:cs typeface="Calibri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B97CEE2-70EF-BF95-BFAD-4C5BAC421F87}"/>
                </a:ext>
              </a:extLst>
            </p:cNvPr>
            <p:cNvGrpSpPr/>
            <p:nvPr userDrawn="1"/>
          </p:nvGrpSpPr>
          <p:grpSpPr>
            <a:xfrm>
              <a:off x="4574638" y="1288382"/>
              <a:ext cx="2120631" cy="620701"/>
              <a:chOff x="4708803" y="1288382"/>
              <a:chExt cx="2120631" cy="620701"/>
            </a:xfrm>
          </p:grpSpPr>
          <p:sp>
            <p:nvSpPr>
              <p:cNvPr id="42" name="Rectangle: Rounded Corners 95">
                <a:extLst>
                  <a:ext uri="{FF2B5EF4-FFF2-40B4-BE49-F238E27FC236}">
                    <a16:creationId xmlns:a16="http://schemas.microsoft.com/office/drawing/2014/main" id="{00D77416-CE53-93AF-7E9F-F3054DEEC797}"/>
                  </a:ext>
                </a:extLst>
              </p:cNvPr>
              <p:cNvSpPr/>
              <p:nvPr userDrawn="1"/>
            </p:nvSpPr>
            <p:spPr>
              <a:xfrm>
                <a:off x="4708803" y="1288382"/>
                <a:ext cx="2120631" cy="620701"/>
              </a:xfrm>
              <a:prstGeom prst="roundRect">
                <a:avLst>
                  <a:gd name="adj" fmla="val 25333"/>
                </a:avLst>
              </a:prstGeom>
              <a:solidFill>
                <a:srgbClr val="035EE5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EA2D523-D0EB-7196-8C2B-4C053F372AD4}"/>
                  </a:ext>
                </a:extLst>
              </p:cNvPr>
              <p:cNvSpPr txBox="1"/>
              <p:nvPr userDrawn="1"/>
            </p:nvSpPr>
            <p:spPr>
              <a:xfrm>
                <a:off x="4766564" y="1378060"/>
                <a:ext cx="2015575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 spc="300">
                    <a:solidFill>
                      <a:srgbClr val="FFFFFF"/>
                    </a:solidFill>
                    <a:latin typeface="Aptos" panose="020B0004020202020204" pitchFamily="34" charset="0"/>
                    <a:ea typeface="Calibri"/>
                    <a:cs typeface="Calibri"/>
                  </a:rPr>
                  <a:t>3RD PARTY </a:t>
                </a:r>
              </a:p>
              <a:p>
                <a:pPr algn="ctr"/>
                <a:r>
                  <a:rPr lang="en-US" sz="1200" b="1" spc="300">
                    <a:solidFill>
                      <a:srgbClr val="FFFFFF"/>
                    </a:solidFill>
                    <a:latin typeface="Aptos" panose="020B0004020202020204" pitchFamily="34" charset="0"/>
                    <a:ea typeface="Calibri"/>
                    <a:cs typeface="Calibri"/>
                  </a:rPr>
                  <a:t>VISUALISATIONS</a:t>
                </a:r>
                <a:endParaRPr lang="en-US" sz="1200" b="1" spc="300">
                  <a:latin typeface="Aptos" panose="020B0004020202020204" pitchFamily="34" charset="0"/>
                  <a:ea typeface="Calibri"/>
                  <a:cs typeface="Calibri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9BC1BAF-2F6E-AC17-DB28-8A2AEC662D7E}"/>
                </a:ext>
              </a:extLst>
            </p:cNvPr>
            <p:cNvGrpSpPr/>
            <p:nvPr userDrawn="1"/>
          </p:nvGrpSpPr>
          <p:grpSpPr>
            <a:xfrm>
              <a:off x="6853289" y="1288382"/>
              <a:ext cx="2495119" cy="620701"/>
              <a:chOff x="7135721" y="1288382"/>
              <a:chExt cx="2495119" cy="620701"/>
            </a:xfrm>
          </p:grpSpPr>
          <p:sp>
            <p:nvSpPr>
              <p:cNvPr id="40" name="Rectangle: Rounded Corners 97">
                <a:extLst>
                  <a:ext uri="{FF2B5EF4-FFF2-40B4-BE49-F238E27FC236}">
                    <a16:creationId xmlns:a16="http://schemas.microsoft.com/office/drawing/2014/main" id="{051D0E33-0753-6A50-1766-8B9AE5CBB637}"/>
                  </a:ext>
                </a:extLst>
              </p:cNvPr>
              <p:cNvSpPr/>
              <p:nvPr userDrawn="1"/>
            </p:nvSpPr>
            <p:spPr>
              <a:xfrm>
                <a:off x="7135721" y="1288382"/>
                <a:ext cx="2495119" cy="620701"/>
              </a:xfrm>
              <a:prstGeom prst="roundRect">
                <a:avLst>
                  <a:gd name="adj" fmla="val 22444"/>
                </a:avLst>
              </a:prstGeom>
              <a:solidFill>
                <a:srgbClr val="035EE5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C69C226-EC4E-1E6D-73A3-BE7BECC29F6C}"/>
                  </a:ext>
                </a:extLst>
              </p:cNvPr>
              <p:cNvSpPr txBox="1"/>
              <p:nvPr userDrawn="1"/>
            </p:nvSpPr>
            <p:spPr>
              <a:xfrm>
                <a:off x="7228547" y="1378060"/>
                <a:ext cx="2341329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 spc="300">
                    <a:solidFill>
                      <a:srgbClr val="FFFFFF"/>
                    </a:solidFill>
                    <a:latin typeface="Aptos" panose="020B0004020202020204" pitchFamily="34" charset="0"/>
                    <a:ea typeface="Calibri"/>
                    <a:cs typeface="Calibri"/>
                  </a:rPr>
                  <a:t>ANALYTICS &amp;</a:t>
                </a:r>
                <a:endParaRPr lang="en-US" sz="1200" b="1" spc="300">
                  <a:solidFill>
                    <a:srgbClr val="000000"/>
                  </a:solidFill>
                  <a:latin typeface="Aptos" panose="020B0004020202020204" pitchFamily="34" charset="0"/>
                  <a:ea typeface="Calibri"/>
                  <a:cs typeface="Calibri"/>
                </a:endParaRPr>
              </a:p>
              <a:p>
                <a:pPr algn="ctr"/>
                <a:r>
                  <a:rPr lang="en-US" sz="1200" b="1" spc="300">
                    <a:solidFill>
                      <a:srgbClr val="FFFFFF"/>
                    </a:solidFill>
                    <a:latin typeface="Aptos" panose="020B0004020202020204" pitchFamily="34" charset="0"/>
                    <a:ea typeface="Calibri"/>
                    <a:cs typeface="Calibri"/>
                  </a:rPr>
                  <a:t>MACHINE LEARNING</a:t>
                </a:r>
                <a:endParaRPr lang="en-US" sz="1200" b="1" spc="300">
                  <a:latin typeface="Aptos" panose="020B0004020202020204" pitchFamily="34" charset="0"/>
                  <a:ea typeface="Calibri"/>
                  <a:cs typeface="Calibri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8C3F37-3D18-3314-B345-D9E2EC23D16F}"/>
              </a:ext>
            </a:extLst>
          </p:cNvPr>
          <p:cNvGrpSpPr/>
          <p:nvPr/>
        </p:nvGrpSpPr>
        <p:grpSpPr>
          <a:xfrm>
            <a:off x="2481136" y="5488602"/>
            <a:ext cx="7229729" cy="583438"/>
            <a:chOff x="2489559" y="5539986"/>
            <a:chExt cx="7229729" cy="58343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F6BE072-8FAC-8CAC-E0A8-6E7615D4C49D}"/>
                </a:ext>
              </a:extLst>
            </p:cNvPr>
            <p:cNvGrpSpPr/>
            <p:nvPr userDrawn="1"/>
          </p:nvGrpSpPr>
          <p:grpSpPr>
            <a:xfrm>
              <a:off x="2489559" y="5539986"/>
              <a:ext cx="2001676" cy="583438"/>
              <a:chOff x="2489559" y="5539986"/>
              <a:chExt cx="2001676" cy="583438"/>
            </a:xfrm>
          </p:grpSpPr>
          <p:sp>
            <p:nvSpPr>
              <p:cNvPr id="57" name="Rectangle: Rounded Corners 90">
                <a:extLst>
                  <a:ext uri="{FF2B5EF4-FFF2-40B4-BE49-F238E27FC236}">
                    <a16:creationId xmlns:a16="http://schemas.microsoft.com/office/drawing/2014/main" id="{D3C5C4D6-BD1F-D93E-6FE9-021ABBD38863}"/>
                  </a:ext>
                </a:extLst>
              </p:cNvPr>
              <p:cNvSpPr/>
              <p:nvPr/>
            </p:nvSpPr>
            <p:spPr>
              <a:xfrm>
                <a:off x="2489559" y="5539986"/>
                <a:ext cx="2001676" cy="583438"/>
              </a:xfrm>
              <a:prstGeom prst="roundRect">
                <a:avLst>
                  <a:gd name="adj" fmla="val 25660"/>
                </a:avLst>
              </a:prstGeom>
              <a:solidFill>
                <a:srgbClr val="EFF3F9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1C164DB-0B9D-0EA4-C862-E96799013DBA}"/>
                  </a:ext>
                </a:extLst>
              </p:cNvPr>
              <p:cNvSpPr txBox="1"/>
              <p:nvPr/>
            </p:nvSpPr>
            <p:spPr>
              <a:xfrm>
                <a:off x="2566982" y="5615542"/>
                <a:ext cx="1820757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 spc="300">
                    <a:solidFill>
                      <a:srgbClr val="002147"/>
                    </a:solidFill>
                    <a:latin typeface="Aptos" panose="020B0004020202020204" pitchFamily="34" charset="0"/>
                    <a:ea typeface="Calibri"/>
                    <a:cs typeface="Calibri"/>
                  </a:rPr>
                  <a:t>EDGE &amp; MOBILE DEVICES</a:t>
                </a:r>
                <a:endParaRPr lang="en-US" sz="1200" b="1" spc="300">
                  <a:solidFill>
                    <a:srgbClr val="002147"/>
                  </a:solidFill>
                  <a:latin typeface="Aptos" panose="020B0004020202020204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A957C56-59AE-EF01-1035-EBAEE52E14C6}"/>
                </a:ext>
              </a:extLst>
            </p:cNvPr>
            <p:cNvGrpSpPr/>
            <p:nvPr userDrawn="1"/>
          </p:nvGrpSpPr>
          <p:grpSpPr>
            <a:xfrm>
              <a:off x="4648689" y="5539986"/>
              <a:ext cx="2948829" cy="583438"/>
              <a:chOff x="4671174" y="5539986"/>
              <a:chExt cx="2948829" cy="583438"/>
            </a:xfrm>
          </p:grpSpPr>
          <p:sp>
            <p:nvSpPr>
              <p:cNvPr id="55" name="Rectangle: Rounded Corners 92">
                <a:extLst>
                  <a:ext uri="{FF2B5EF4-FFF2-40B4-BE49-F238E27FC236}">
                    <a16:creationId xmlns:a16="http://schemas.microsoft.com/office/drawing/2014/main" id="{EDF58A58-48E3-DDD3-7F5F-CAAE41D8D5DE}"/>
                  </a:ext>
                </a:extLst>
              </p:cNvPr>
              <p:cNvSpPr/>
              <p:nvPr userDrawn="1"/>
            </p:nvSpPr>
            <p:spPr>
              <a:xfrm>
                <a:off x="4671174" y="5539986"/>
                <a:ext cx="2948829" cy="583438"/>
              </a:xfrm>
              <a:prstGeom prst="roundRect">
                <a:avLst/>
              </a:prstGeom>
              <a:solidFill>
                <a:srgbClr val="EFF3F9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2C3AD8-7702-0103-3F22-1B009D9D24A5}"/>
                  </a:ext>
                </a:extLst>
              </p:cNvPr>
              <p:cNvSpPr txBox="1"/>
              <p:nvPr userDrawn="1"/>
            </p:nvSpPr>
            <p:spPr>
              <a:xfrm>
                <a:off x="4755373" y="5615542"/>
                <a:ext cx="2783350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 spc="300">
                    <a:solidFill>
                      <a:srgbClr val="002147"/>
                    </a:solidFill>
                    <a:latin typeface="Aptos" panose="020B0004020202020204" pitchFamily="34" charset="0"/>
                    <a:ea typeface="Calibri"/>
                    <a:cs typeface="Calibri"/>
                  </a:rPr>
                  <a:t>PERSONAL MACHINES,</a:t>
                </a:r>
                <a:endParaRPr lang="en-US" sz="1200" b="1" spc="300">
                  <a:solidFill>
                    <a:srgbClr val="000000"/>
                  </a:solidFill>
                  <a:latin typeface="Aptos" panose="020B0004020202020204" pitchFamily="34" charset="0"/>
                  <a:ea typeface="Calibri"/>
                  <a:cs typeface="Calibri"/>
                </a:endParaRPr>
              </a:p>
              <a:p>
                <a:pPr algn="ctr"/>
                <a:r>
                  <a:rPr lang="en-US" sz="1200" b="1" spc="300">
                    <a:solidFill>
                      <a:srgbClr val="002147"/>
                    </a:solidFill>
                    <a:latin typeface="Aptos" panose="020B0004020202020204" pitchFamily="34" charset="0"/>
                    <a:ea typeface="Calibri"/>
                    <a:cs typeface="Calibri"/>
                  </a:rPr>
                  <a:t> ON PREMISES TO CLOUD</a:t>
                </a:r>
                <a:endParaRPr lang="en-US" sz="1200" b="1" spc="300">
                  <a:latin typeface="Aptos" panose="020B0004020202020204" pitchFamily="34" charset="0"/>
                  <a:ea typeface="Calibri"/>
                  <a:cs typeface="Calibri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6B181F7-E4A9-F049-1B6D-6315FF56D76E}"/>
                </a:ext>
              </a:extLst>
            </p:cNvPr>
            <p:cNvGrpSpPr/>
            <p:nvPr userDrawn="1"/>
          </p:nvGrpSpPr>
          <p:grpSpPr>
            <a:xfrm>
              <a:off x="7747862" y="5539987"/>
              <a:ext cx="1971426" cy="581886"/>
              <a:chOff x="7725377" y="5539987"/>
              <a:chExt cx="1971426" cy="581886"/>
            </a:xfrm>
          </p:grpSpPr>
          <p:sp>
            <p:nvSpPr>
              <p:cNvPr id="50" name="Rectangle: Rounded Corners 8">
                <a:extLst>
                  <a:ext uri="{FF2B5EF4-FFF2-40B4-BE49-F238E27FC236}">
                    <a16:creationId xmlns:a16="http://schemas.microsoft.com/office/drawing/2014/main" id="{6D6CC70B-4C2C-383E-2C67-50795E89B072}"/>
                  </a:ext>
                </a:extLst>
              </p:cNvPr>
              <p:cNvSpPr/>
              <p:nvPr userDrawn="1"/>
            </p:nvSpPr>
            <p:spPr>
              <a:xfrm>
                <a:off x="7725377" y="5539987"/>
                <a:ext cx="1971426" cy="581886"/>
              </a:xfrm>
              <a:prstGeom prst="roundRect">
                <a:avLst/>
              </a:prstGeom>
              <a:solidFill>
                <a:srgbClr val="EFF3F9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" name="Graphic 50" descr="Amazon Web Services (AWS) Logo">
                <a:extLst>
                  <a:ext uri="{FF2B5EF4-FFF2-40B4-BE49-F238E27FC236}">
                    <a16:creationId xmlns:a16="http://schemas.microsoft.com/office/drawing/2014/main" id="{E62DC2EC-1616-40A0-ACF0-1C799F9D63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841846" y="5703154"/>
                <a:ext cx="427779" cy="287152"/>
              </a:xfrm>
              <a:prstGeom prst="rect">
                <a:avLst/>
              </a:prstGeom>
            </p:spPr>
          </p:pic>
          <p:pic>
            <p:nvPicPr>
              <p:cNvPr id="52" name="Picture 51" descr="Google-Cloud-Platform-GCP-Logo - Serviops Solutions Inc.">
                <a:extLst>
                  <a:ext uri="{FF2B5EF4-FFF2-40B4-BE49-F238E27FC236}">
                    <a16:creationId xmlns:a16="http://schemas.microsoft.com/office/drawing/2014/main" id="{FABC0825-D779-A7AB-C501-43D3695E52F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8240765" y="5666112"/>
                <a:ext cx="545301" cy="361180"/>
              </a:xfrm>
              <a:prstGeom prst="rect">
                <a:avLst/>
              </a:prstGeom>
            </p:spPr>
          </p:pic>
          <p:pic>
            <p:nvPicPr>
              <p:cNvPr id="53" name="Picture 52" descr="Microsoft Azure Cloud - FUEL">
                <a:extLst>
                  <a:ext uri="{FF2B5EF4-FFF2-40B4-BE49-F238E27FC236}">
                    <a16:creationId xmlns:a16="http://schemas.microsoft.com/office/drawing/2014/main" id="{FBF6CE69-582A-DFE5-29BD-77A8951CFDD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8784453" y="5689925"/>
                <a:ext cx="312135" cy="310341"/>
              </a:xfrm>
              <a:prstGeom prst="rect">
                <a:avLst/>
              </a:prstGeom>
            </p:spPr>
          </p:pic>
          <p:pic>
            <p:nvPicPr>
              <p:cNvPr id="54" name="Picture 53" descr="Docker full logo transparent PNG - StickPNG">
                <a:extLst>
                  <a:ext uri="{FF2B5EF4-FFF2-40B4-BE49-F238E27FC236}">
                    <a16:creationId xmlns:a16="http://schemas.microsoft.com/office/drawing/2014/main" id="{F2411816-6BCF-9914-FD5E-59AF6DE6BA7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9182245" y="5666112"/>
                <a:ext cx="357266" cy="359728"/>
              </a:xfrm>
              <a:prstGeom prst="rect">
                <a:avLst/>
              </a:prstGeom>
            </p:spPr>
          </p:pic>
        </p:grpSp>
      </p:grpSp>
      <p:pic>
        <p:nvPicPr>
          <p:cNvPr id="59" name="Graphic 58" descr="Smart Phone with solid fill">
            <a:extLst>
              <a:ext uri="{FF2B5EF4-FFF2-40B4-BE49-F238E27FC236}">
                <a16:creationId xmlns:a16="http://schemas.microsoft.com/office/drawing/2014/main" id="{7396C7F3-3B65-34DE-3DCA-2FE5D9C7D0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70399" y="1248356"/>
            <a:ext cx="332317" cy="332317"/>
          </a:xfrm>
          <a:prstGeom prst="rect">
            <a:avLst/>
          </a:prstGeom>
        </p:spPr>
      </p:pic>
      <p:pic>
        <p:nvPicPr>
          <p:cNvPr id="60" name="Graphic 59" descr="Car with solid fill">
            <a:extLst>
              <a:ext uri="{FF2B5EF4-FFF2-40B4-BE49-F238E27FC236}">
                <a16:creationId xmlns:a16="http://schemas.microsoft.com/office/drawing/2014/main" id="{D04A7882-3B3A-4F55-611A-1C6DF67872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11198" y="1248356"/>
            <a:ext cx="332317" cy="332317"/>
          </a:xfrm>
          <a:prstGeom prst="rect">
            <a:avLst/>
          </a:prstGeom>
        </p:spPr>
      </p:pic>
      <p:pic>
        <p:nvPicPr>
          <p:cNvPr id="61" name="Graphic 60" descr="Processor with solid fill">
            <a:extLst>
              <a:ext uri="{FF2B5EF4-FFF2-40B4-BE49-F238E27FC236}">
                <a16:creationId xmlns:a16="http://schemas.microsoft.com/office/drawing/2014/main" id="{E2668808-0597-D7F7-F3C8-5975F884FA7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71448" y="1248356"/>
            <a:ext cx="332317" cy="332317"/>
          </a:xfrm>
          <a:prstGeom prst="rect">
            <a:avLst/>
          </a:prstGeom>
        </p:spPr>
      </p:pic>
      <p:pic>
        <p:nvPicPr>
          <p:cNvPr id="62" name="Graphic 61" descr="Laptop with solid fill">
            <a:extLst>
              <a:ext uri="{FF2B5EF4-FFF2-40B4-BE49-F238E27FC236}">
                <a16:creationId xmlns:a16="http://schemas.microsoft.com/office/drawing/2014/main" id="{C3C32D89-664C-AF1E-BC91-81D942DAB87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94814" y="1248356"/>
            <a:ext cx="332317" cy="332317"/>
          </a:xfrm>
          <a:prstGeom prst="rect">
            <a:avLst/>
          </a:prstGeom>
        </p:spPr>
      </p:pic>
      <p:pic>
        <p:nvPicPr>
          <p:cNvPr id="63" name="Graphic 62" descr="Server with solid fill">
            <a:extLst>
              <a:ext uri="{FF2B5EF4-FFF2-40B4-BE49-F238E27FC236}">
                <a16:creationId xmlns:a16="http://schemas.microsoft.com/office/drawing/2014/main" id="{2B13A5C1-24F4-C7B2-F0E5-6DEBF4268CE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986857" y="1248356"/>
            <a:ext cx="332317" cy="332317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E45B3568-08BA-B507-ED40-249382075A0D}"/>
              </a:ext>
            </a:extLst>
          </p:cNvPr>
          <p:cNvGrpSpPr/>
          <p:nvPr/>
        </p:nvGrpSpPr>
        <p:grpSpPr>
          <a:xfrm>
            <a:off x="819068" y="2342859"/>
            <a:ext cx="2111558" cy="2996330"/>
            <a:chOff x="623861" y="2191263"/>
            <a:chExt cx="2111558" cy="299633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11D1F04-E165-F2C1-4EAA-004B1663D29F}"/>
                </a:ext>
              </a:extLst>
            </p:cNvPr>
            <p:cNvSpPr txBox="1"/>
            <p:nvPr userDrawn="1"/>
          </p:nvSpPr>
          <p:spPr>
            <a:xfrm>
              <a:off x="754355" y="2191263"/>
              <a:ext cx="185057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 spc="300">
                  <a:solidFill>
                    <a:schemeClr val="accent2"/>
                  </a:solidFill>
                  <a:latin typeface="Aptos" panose="020B0004020202020204" pitchFamily="34" charset="0"/>
                  <a:ea typeface="Calibri"/>
                  <a:cs typeface="Calibri"/>
                </a:rPr>
                <a:t>INTEGRATION</a:t>
              </a:r>
              <a:endParaRPr lang="en-US" sz="1200" b="1" spc="300">
                <a:solidFill>
                  <a:schemeClr val="accent2"/>
                </a:solidFill>
                <a:latin typeface="Aptos" panose="020B0004020202020204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AA74140-F492-09C0-FF66-008416A64305}"/>
                </a:ext>
              </a:extLst>
            </p:cNvPr>
            <p:cNvGrpSpPr/>
            <p:nvPr userDrawn="1"/>
          </p:nvGrpSpPr>
          <p:grpSpPr>
            <a:xfrm>
              <a:off x="623861" y="2534812"/>
              <a:ext cx="2111558" cy="1539888"/>
              <a:chOff x="623861" y="2534812"/>
              <a:chExt cx="2111558" cy="1539888"/>
            </a:xfrm>
          </p:grpSpPr>
          <p:sp>
            <p:nvSpPr>
              <p:cNvPr id="73" name="Rectangle: Rounded Corners 45">
                <a:extLst>
                  <a:ext uri="{FF2B5EF4-FFF2-40B4-BE49-F238E27FC236}">
                    <a16:creationId xmlns:a16="http://schemas.microsoft.com/office/drawing/2014/main" id="{ECF9FB63-89FC-E2AE-66FB-5F536CAE3918}"/>
                  </a:ext>
                </a:extLst>
              </p:cNvPr>
              <p:cNvSpPr/>
              <p:nvPr userDrawn="1"/>
            </p:nvSpPr>
            <p:spPr>
              <a:xfrm>
                <a:off x="623861" y="2534812"/>
                <a:ext cx="2111558" cy="1539888"/>
              </a:xfrm>
              <a:prstGeom prst="roundRect">
                <a:avLst>
                  <a:gd name="adj" fmla="val 8202"/>
                </a:avLst>
              </a:prstGeom>
              <a:solidFill>
                <a:schemeClr val="accent2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EB9EC3E-1142-37AC-4F19-B670F019CCBE}"/>
                  </a:ext>
                </a:extLst>
              </p:cNvPr>
              <p:cNvSpPr txBox="1"/>
              <p:nvPr userDrawn="1"/>
            </p:nvSpPr>
            <p:spPr>
              <a:xfrm>
                <a:off x="771418" y="3630232"/>
                <a:ext cx="863409" cy="306467"/>
              </a:xfrm>
              <a:prstGeom prst="roundRect">
                <a:avLst/>
              </a:prstGeom>
              <a:noFill/>
              <a:ln w="15875" cap="rnd">
                <a:solidFill>
                  <a:srgbClr val="5D7C9E"/>
                </a:solidFill>
                <a:prstDash val="sysDot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GB" sz="1200" b="1">
                    <a:solidFill>
                      <a:srgbClr val="29578C"/>
                    </a:solidFill>
                    <a:latin typeface="Aptos" panose="020B0004020202020204" pitchFamily="34" charset="0"/>
                    <a:cs typeface="Calibri"/>
                  </a:rPr>
                  <a:t>Datalog</a:t>
                </a:r>
                <a:endParaRPr lang="en-US" sz="1200" b="1">
                  <a:latin typeface="Aptos" panose="020B0004020202020204" pitchFamily="34" charset="0"/>
                  <a:ea typeface="Calibri"/>
                  <a:cs typeface="Calibri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3E3A6F5-962C-4206-24CF-265C9E209E42}"/>
                  </a:ext>
                </a:extLst>
              </p:cNvPr>
              <p:cNvSpPr txBox="1"/>
              <p:nvPr userDrawn="1"/>
            </p:nvSpPr>
            <p:spPr>
              <a:xfrm>
                <a:off x="1728379" y="3630232"/>
                <a:ext cx="863409" cy="306467"/>
              </a:xfrm>
              <a:prstGeom prst="roundRect">
                <a:avLst/>
              </a:prstGeom>
              <a:noFill/>
              <a:ln w="15875" cap="rnd">
                <a:solidFill>
                  <a:srgbClr val="5D7C9E"/>
                </a:solidFill>
                <a:prstDash val="sysDot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GB" sz="1200" b="1">
                    <a:solidFill>
                      <a:srgbClr val="29578C"/>
                    </a:solidFill>
                    <a:latin typeface="Aptos" panose="020B0004020202020204" pitchFamily="34" charset="0"/>
                    <a:cs typeface="Calibri"/>
                  </a:rPr>
                  <a:t>OWL</a:t>
                </a:r>
                <a:endParaRPr lang="en-US" sz="1200" b="1">
                  <a:latin typeface="Aptos" panose="020B0004020202020204" pitchFamily="34" charset="0"/>
                  <a:ea typeface="Calibri"/>
                  <a:cs typeface="Calibri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167A772-7B1C-6E71-79EA-A28719650A89}"/>
                  </a:ext>
                </a:extLst>
              </p:cNvPr>
              <p:cNvSpPr txBox="1"/>
              <p:nvPr userDrawn="1"/>
            </p:nvSpPr>
            <p:spPr>
              <a:xfrm>
                <a:off x="771418" y="2646841"/>
                <a:ext cx="1820370" cy="510778"/>
              </a:xfrm>
              <a:prstGeom prst="roundRect">
                <a:avLst/>
              </a:prstGeom>
              <a:noFill/>
              <a:ln w="15875" cap="rnd">
                <a:solidFill>
                  <a:srgbClr val="5D7C9E"/>
                </a:solidFill>
                <a:prstDash val="sysDot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GB" sz="1200" b="1">
                    <a:solidFill>
                      <a:srgbClr val="29578C"/>
                    </a:solidFill>
                    <a:latin typeface="Aptos" panose="020B0004020202020204" pitchFamily="34" charset="0"/>
                    <a:cs typeface="Calibri"/>
                  </a:rPr>
                  <a:t>External integration solutions</a:t>
                </a:r>
                <a:endParaRPr lang="en-US" sz="1200" b="1">
                  <a:latin typeface="Aptos" panose="020B0004020202020204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52D1A4C-F51B-6A7C-21F1-EC458174F9CE}"/>
                  </a:ext>
                </a:extLst>
              </p:cNvPr>
              <p:cNvSpPr txBox="1"/>
              <p:nvPr userDrawn="1"/>
            </p:nvSpPr>
            <p:spPr>
              <a:xfrm>
                <a:off x="771418" y="3239523"/>
                <a:ext cx="1820370" cy="306467"/>
              </a:xfrm>
              <a:prstGeom prst="roundRect">
                <a:avLst/>
              </a:prstGeom>
              <a:noFill/>
              <a:ln w="15875" cap="rnd">
                <a:solidFill>
                  <a:srgbClr val="5D7C9E"/>
                </a:solidFill>
                <a:prstDash val="sysDot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GB" sz="1200" b="1">
                    <a:solidFill>
                      <a:srgbClr val="29578C"/>
                    </a:solidFill>
                    <a:latin typeface="Aptos" panose="020B0004020202020204" pitchFamily="34" charset="0"/>
                    <a:cs typeface="Calibri"/>
                  </a:rPr>
                  <a:t>RDF</a:t>
                </a:r>
                <a:endParaRPr lang="en-US" sz="1200" b="1">
                  <a:latin typeface="Aptos" panose="020B0004020202020204" pitchFamily="34" charset="0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04A08EA-A39C-720A-B0C0-1660CD5C4F3D}"/>
                </a:ext>
              </a:extLst>
            </p:cNvPr>
            <p:cNvGrpSpPr/>
            <p:nvPr userDrawn="1"/>
          </p:nvGrpSpPr>
          <p:grpSpPr>
            <a:xfrm>
              <a:off x="623861" y="4208534"/>
              <a:ext cx="2111558" cy="979059"/>
              <a:chOff x="623861" y="4381117"/>
              <a:chExt cx="2111558" cy="979059"/>
            </a:xfrm>
          </p:grpSpPr>
          <p:sp>
            <p:nvSpPr>
              <p:cNvPr id="68" name="Rectangle: Rounded Corners 24">
                <a:extLst>
                  <a:ext uri="{FF2B5EF4-FFF2-40B4-BE49-F238E27FC236}">
                    <a16:creationId xmlns:a16="http://schemas.microsoft.com/office/drawing/2014/main" id="{8D6C687F-7F17-22BD-C4FE-B08572EEB9CC}"/>
                  </a:ext>
                </a:extLst>
              </p:cNvPr>
              <p:cNvSpPr/>
              <p:nvPr userDrawn="1"/>
            </p:nvSpPr>
            <p:spPr>
              <a:xfrm>
                <a:off x="623861" y="4381117"/>
                <a:ext cx="2111558" cy="979059"/>
              </a:xfrm>
              <a:prstGeom prst="roundRect">
                <a:avLst>
                  <a:gd name="adj" fmla="val 14753"/>
                </a:avLst>
              </a:prstGeom>
              <a:solidFill>
                <a:schemeClr val="accent2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DA6566A-3DB1-3306-50F7-CC29DB79C7D8}"/>
                  </a:ext>
                </a:extLst>
              </p:cNvPr>
              <p:cNvSpPr txBox="1"/>
              <p:nvPr userDrawn="1"/>
            </p:nvSpPr>
            <p:spPr>
              <a:xfrm>
                <a:off x="773959" y="4532100"/>
                <a:ext cx="863409" cy="289441"/>
              </a:xfrm>
              <a:prstGeom prst="roundRect">
                <a:avLst/>
              </a:prstGeom>
              <a:noFill/>
              <a:ln w="15875" cap="rnd">
                <a:solidFill>
                  <a:srgbClr val="5D7C9E"/>
                </a:solidFill>
                <a:prstDash val="sysDot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GB" sz="1100" b="1">
                    <a:solidFill>
                      <a:srgbClr val="29578C"/>
                    </a:solidFill>
                    <a:latin typeface="Aptos" panose="020B0004020202020204" pitchFamily="34" charset="0"/>
                    <a:cs typeface="Calibri"/>
                  </a:rPr>
                  <a:t>SQL</a:t>
                </a:r>
                <a:endParaRPr lang="en-US" b="1">
                  <a:latin typeface="Aptos" panose="020B0004020202020204" pitchFamily="34" charset="0"/>
                  <a:ea typeface="Calibri"/>
                  <a:cs typeface="Calibri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1490A38-983E-5E87-5E58-8503FBD1EF87}"/>
                  </a:ext>
                </a:extLst>
              </p:cNvPr>
              <p:cNvSpPr txBox="1"/>
              <p:nvPr userDrawn="1"/>
            </p:nvSpPr>
            <p:spPr>
              <a:xfrm>
                <a:off x="1730920" y="4532100"/>
                <a:ext cx="863409" cy="289441"/>
              </a:xfrm>
              <a:prstGeom prst="roundRect">
                <a:avLst/>
              </a:prstGeom>
              <a:noFill/>
              <a:ln w="15875" cap="rnd">
                <a:solidFill>
                  <a:srgbClr val="5D7C9E"/>
                </a:solidFill>
                <a:prstDash val="sysDot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GB" sz="1100" b="1">
                    <a:solidFill>
                      <a:srgbClr val="29578C"/>
                    </a:solidFill>
                    <a:latin typeface="Aptos" panose="020B0004020202020204" pitchFamily="34" charset="0"/>
                    <a:cs typeface="Calibri"/>
                  </a:rPr>
                  <a:t>CSV</a:t>
                </a:r>
                <a:endParaRPr lang="en-US" b="1">
                  <a:latin typeface="Aptos" panose="020B0004020202020204" pitchFamily="34" charset="0"/>
                  <a:ea typeface="Calibri"/>
                  <a:cs typeface="Calibri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4BA3F39-F12E-FE2F-428F-7C32F1A92D49}"/>
                  </a:ext>
                </a:extLst>
              </p:cNvPr>
              <p:cNvSpPr txBox="1"/>
              <p:nvPr userDrawn="1"/>
            </p:nvSpPr>
            <p:spPr>
              <a:xfrm>
                <a:off x="771049" y="4924243"/>
                <a:ext cx="863409" cy="289441"/>
              </a:xfrm>
              <a:prstGeom prst="roundRect">
                <a:avLst/>
              </a:prstGeom>
              <a:noFill/>
              <a:ln w="15875" cap="rnd">
                <a:solidFill>
                  <a:srgbClr val="5D7C9E"/>
                </a:solidFill>
                <a:prstDash val="sysDot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GB" sz="1100" b="1" err="1">
                    <a:solidFill>
                      <a:srgbClr val="29578C"/>
                    </a:solidFill>
                    <a:latin typeface="Aptos" panose="020B0004020202020204" pitchFamily="34" charset="0"/>
                    <a:cs typeface="Calibri"/>
                  </a:rPr>
                  <a:t>Solr</a:t>
                </a:r>
                <a:endParaRPr lang="en-US" b="1">
                  <a:latin typeface="Aptos" panose="020B0004020202020204" pitchFamily="34" charset="0"/>
                  <a:ea typeface="Calibri"/>
                  <a:cs typeface="Calibri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829D5D6-60D6-39DF-5845-58F4C44EACCD}"/>
                  </a:ext>
                </a:extLst>
              </p:cNvPr>
              <p:cNvSpPr txBox="1"/>
              <p:nvPr userDrawn="1"/>
            </p:nvSpPr>
            <p:spPr>
              <a:xfrm>
                <a:off x="1728010" y="4924243"/>
                <a:ext cx="863409" cy="289441"/>
              </a:xfrm>
              <a:prstGeom prst="roundRect">
                <a:avLst/>
              </a:prstGeom>
              <a:noFill/>
              <a:ln w="15875" cap="rnd">
                <a:solidFill>
                  <a:srgbClr val="5D7C9E"/>
                </a:solidFill>
                <a:prstDash val="sysDot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GB" sz="1100" b="1">
                    <a:solidFill>
                      <a:srgbClr val="29578C"/>
                    </a:solidFill>
                    <a:latin typeface="Aptos" panose="020B0004020202020204" pitchFamily="34" charset="0"/>
                    <a:cs typeface="Calibri"/>
                  </a:rPr>
                  <a:t>FTS</a:t>
                </a:r>
                <a:endParaRPr lang="en-US" b="1">
                  <a:latin typeface="Aptos" panose="020B0004020202020204" pitchFamily="34" charset="0"/>
                  <a:ea typeface="Calibri"/>
                  <a:cs typeface="Calibri"/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F615AE3-811C-816C-D60A-93C8F413637B}"/>
              </a:ext>
            </a:extLst>
          </p:cNvPr>
          <p:cNvGrpSpPr/>
          <p:nvPr/>
        </p:nvGrpSpPr>
        <p:grpSpPr>
          <a:xfrm>
            <a:off x="9254166" y="2331828"/>
            <a:ext cx="2123305" cy="2793920"/>
            <a:chOff x="9408276" y="2180232"/>
            <a:chExt cx="2123305" cy="279392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59D12BD-03AD-27A6-6216-CD3B0EE89CFD}"/>
                </a:ext>
              </a:extLst>
            </p:cNvPr>
            <p:cNvSpPr txBox="1"/>
            <p:nvPr userDrawn="1"/>
          </p:nvSpPr>
          <p:spPr>
            <a:xfrm>
              <a:off x="9408276" y="2180232"/>
              <a:ext cx="2111557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 spc="300">
                  <a:solidFill>
                    <a:srgbClr val="5D7C9E"/>
                  </a:solidFill>
                  <a:latin typeface="Aptos" panose="020B0004020202020204" pitchFamily="34" charset="0"/>
                  <a:ea typeface="Calibri"/>
                  <a:cs typeface="Calibri"/>
                </a:rPr>
                <a:t>DEVELOPMENT  </a:t>
              </a:r>
            </a:p>
            <a:p>
              <a:pPr algn="ctr"/>
              <a:r>
                <a:rPr lang="en-US" sz="1200" b="1" spc="300">
                  <a:solidFill>
                    <a:srgbClr val="5D7C9E"/>
                  </a:solidFill>
                  <a:latin typeface="Aptos" panose="020B0004020202020204" pitchFamily="34" charset="0"/>
                  <a:ea typeface="Calibri"/>
                  <a:cs typeface="Calibri"/>
                </a:rPr>
                <a:t>&amp; OPERATIONS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5D7B81B-D9CA-9EF1-9853-F9334C764D59}"/>
                </a:ext>
              </a:extLst>
            </p:cNvPr>
            <p:cNvGrpSpPr/>
            <p:nvPr userDrawn="1"/>
          </p:nvGrpSpPr>
          <p:grpSpPr>
            <a:xfrm>
              <a:off x="9420023" y="2685425"/>
              <a:ext cx="2111558" cy="2288727"/>
              <a:chOff x="9420023" y="2685425"/>
              <a:chExt cx="2111558" cy="2288727"/>
            </a:xfrm>
          </p:grpSpPr>
          <p:sp>
            <p:nvSpPr>
              <p:cNvPr id="81" name="Rectangle: Rounded Corners 24">
                <a:extLst>
                  <a:ext uri="{FF2B5EF4-FFF2-40B4-BE49-F238E27FC236}">
                    <a16:creationId xmlns:a16="http://schemas.microsoft.com/office/drawing/2014/main" id="{EC9B0F53-0CB5-49CF-D3AB-789C4DDC5C58}"/>
                  </a:ext>
                </a:extLst>
              </p:cNvPr>
              <p:cNvSpPr/>
              <p:nvPr userDrawn="1"/>
            </p:nvSpPr>
            <p:spPr>
              <a:xfrm>
                <a:off x="9420023" y="2685425"/>
                <a:ext cx="2111558" cy="2288727"/>
              </a:xfrm>
              <a:prstGeom prst="roundRect">
                <a:avLst>
                  <a:gd name="adj" fmla="val 7079"/>
                </a:avLst>
              </a:prstGeom>
              <a:solidFill>
                <a:srgbClr val="5D7C9E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5371544-5E06-79D7-4710-29B0E38CF866}"/>
                  </a:ext>
                </a:extLst>
              </p:cNvPr>
              <p:cNvSpPr txBox="1"/>
              <p:nvPr userDrawn="1"/>
            </p:nvSpPr>
            <p:spPr>
              <a:xfrm>
                <a:off x="9570121" y="4063972"/>
                <a:ext cx="863409" cy="306467"/>
              </a:xfrm>
              <a:prstGeom prst="roundRect">
                <a:avLst/>
              </a:prstGeom>
              <a:noFill/>
              <a:ln w="15875" cap="rnd">
                <a:solidFill>
                  <a:schemeClr val="bg2"/>
                </a:solidFill>
                <a:prstDash val="sysDot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GB" sz="1200" b="1" err="1">
                    <a:solidFill>
                      <a:schemeClr val="bg1"/>
                    </a:solidFill>
                    <a:latin typeface="Aptos" panose="020B0004020202020204" pitchFamily="34" charset="0"/>
                    <a:cs typeface="Calibri"/>
                  </a:rPr>
                  <a:t>Datalog</a:t>
                </a:r>
                <a:endParaRPr lang="en-US" sz="1200" b="1">
                  <a:solidFill>
                    <a:schemeClr val="bg1"/>
                  </a:solidFill>
                  <a:latin typeface="Aptos" panose="020B0004020202020204" pitchFamily="34" charset="0"/>
                  <a:ea typeface="Calibri"/>
                  <a:cs typeface="Calibri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8F82822-2D32-84B6-F78A-18CD98FDE4F1}"/>
                  </a:ext>
                </a:extLst>
              </p:cNvPr>
              <p:cNvSpPr txBox="1"/>
              <p:nvPr userDrawn="1"/>
            </p:nvSpPr>
            <p:spPr>
              <a:xfrm>
                <a:off x="10527082" y="4063972"/>
                <a:ext cx="863409" cy="306467"/>
              </a:xfrm>
              <a:prstGeom prst="roundRect">
                <a:avLst/>
              </a:prstGeom>
              <a:noFill/>
              <a:ln w="15875" cap="rnd">
                <a:solidFill>
                  <a:schemeClr val="bg2"/>
                </a:solidFill>
                <a:prstDash val="sysDot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GB" sz="1200" b="1">
                    <a:solidFill>
                      <a:schemeClr val="bg1"/>
                    </a:solidFill>
                    <a:latin typeface="Aptos" panose="020B0004020202020204" pitchFamily="34" charset="0"/>
                    <a:cs typeface="Calibri"/>
                  </a:rPr>
                  <a:t>OWL</a:t>
                </a:r>
                <a:endParaRPr lang="en-US" sz="1200" b="1">
                  <a:solidFill>
                    <a:schemeClr val="bg1"/>
                  </a:solidFill>
                  <a:latin typeface="Aptos" panose="020B0004020202020204" pitchFamily="34" charset="0"/>
                  <a:ea typeface="Calibri"/>
                  <a:cs typeface="Calibri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EC47C6C-F092-0A8C-C4C7-2F37A4619E5B}"/>
                  </a:ext>
                </a:extLst>
              </p:cNvPr>
              <p:cNvSpPr txBox="1"/>
              <p:nvPr userDrawn="1"/>
            </p:nvSpPr>
            <p:spPr>
              <a:xfrm>
                <a:off x="9567211" y="4456115"/>
                <a:ext cx="863409" cy="306467"/>
              </a:xfrm>
              <a:prstGeom prst="roundRect">
                <a:avLst/>
              </a:prstGeom>
              <a:noFill/>
              <a:ln w="15875" cap="rnd">
                <a:solidFill>
                  <a:schemeClr val="bg2"/>
                </a:solidFill>
                <a:prstDash val="sysDot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GB" sz="1200" b="1">
                    <a:solidFill>
                      <a:schemeClr val="bg1"/>
                    </a:solidFill>
                    <a:latin typeface="Aptos" panose="020B0004020202020204" pitchFamily="34" charset="0"/>
                    <a:cs typeface="Calibri"/>
                  </a:rPr>
                  <a:t>SHACL</a:t>
                </a:r>
                <a:endParaRPr lang="en-US" sz="1200" b="1">
                  <a:solidFill>
                    <a:schemeClr val="bg1"/>
                  </a:solidFill>
                  <a:latin typeface="Aptos" panose="020B0004020202020204" pitchFamily="34" charset="0"/>
                  <a:ea typeface="Calibri"/>
                  <a:cs typeface="Calibri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E0F284E-7B86-3F7E-F131-E9F04988FF4D}"/>
                  </a:ext>
                </a:extLst>
              </p:cNvPr>
              <p:cNvSpPr txBox="1"/>
              <p:nvPr userDrawn="1"/>
            </p:nvSpPr>
            <p:spPr>
              <a:xfrm>
                <a:off x="10524172" y="4456115"/>
                <a:ext cx="863409" cy="306467"/>
              </a:xfrm>
              <a:prstGeom prst="roundRect">
                <a:avLst/>
              </a:prstGeom>
              <a:noFill/>
              <a:ln w="15875" cap="rnd">
                <a:solidFill>
                  <a:schemeClr val="bg2"/>
                </a:solidFill>
                <a:prstDash val="sysDot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GB" sz="1200" b="1">
                    <a:solidFill>
                      <a:schemeClr val="bg1"/>
                    </a:solidFill>
                    <a:latin typeface="Aptos" panose="020B0004020202020204" pitchFamily="34" charset="0"/>
                    <a:cs typeface="Calibri"/>
                  </a:rPr>
                  <a:t>SWRL</a:t>
                </a:r>
                <a:endParaRPr lang="en-US" sz="1200" b="1">
                  <a:solidFill>
                    <a:schemeClr val="bg1"/>
                  </a:solidFill>
                  <a:latin typeface="Aptos" panose="020B0004020202020204" pitchFamily="34" charset="0"/>
                  <a:ea typeface="Calibri"/>
                  <a:cs typeface="Calibri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D5EABE8-8FE2-2B06-1A60-2BC01ED29C1B}"/>
                  </a:ext>
                </a:extLst>
              </p:cNvPr>
              <p:cNvSpPr txBox="1"/>
              <p:nvPr userDrawn="1"/>
            </p:nvSpPr>
            <p:spPr>
              <a:xfrm>
                <a:off x="9567210" y="2910621"/>
                <a:ext cx="1820371" cy="306467"/>
              </a:xfrm>
              <a:prstGeom prst="roundRect">
                <a:avLst/>
              </a:prstGeom>
              <a:noFill/>
              <a:ln w="15875" cap="rnd">
                <a:solidFill>
                  <a:schemeClr val="bg2"/>
                </a:solidFill>
                <a:prstDash val="sysDot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GB" sz="1200" b="1" err="1">
                    <a:solidFill>
                      <a:schemeClr val="bg1"/>
                    </a:solidFill>
                    <a:latin typeface="Aptos" panose="020B0004020202020204" pitchFamily="34" charset="0"/>
                    <a:cs typeface="Calibri"/>
                  </a:rPr>
                  <a:t>RDFox</a:t>
                </a:r>
                <a:r>
                  <a:rPr lang="en-GB" sz="1200" b="1">
                    <a:solidFill>
                      <a:schemeClr val="bg1"/>
                    </a:solidFill>
                    <a:latin typeface="Aptos" panose="020B0004020202020204" pitchFamily="34" charset="0"/>
                    <a:cs typeface="Calibri"/>
                  </a:rPr>
                  <a:t> Explorer</a:t>
                </a:r>
                <a:endParaRPr lang="en-US" sz="1200" b="1">
                  <a:solidFill>
                    <a:schemeClr val="bg1"/>
                  </a:solidFill>
                  <a:latin typeface="Aptos" panose="020B0004020202020204" pitchFamily="34" charset="0"/>
                  <a:ea typeface="Calibri"/>
                  <a:cs typeface="Calibri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7DEFEDA-25BA-ECF3-8FCF-802ACDA95BF5}"/>
                  </a:ext>
                </a:extLst>
              </p:cNvPr>
              <p:cNvSpPr txBox="1"/>
              <p:nvPr userDrawn="1"/>
            </p:nvSpPr>
            <p:spPr>
              <a:xfrm>
                <a:off x="9567210" y="3304756"/>
                <a:ext cx="1820371" cy="306467"/>
              </a:xfrm>
              <a:prstGeom prst="roundRect">
                <a:avLst/>
              </a:prstGeom>
              <a:noFill/>
              <a:ln w="15875" cap="rnd">
                <a:solidFill>
                  <a:schemeClr val="bg2"/>
                </a:solidFill>
                <a:prstDash val="sysDot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GB" sz="1200" b="1" err="1">
                    <a:solidFill>
                      <a:schemeClr val="bg1"/>
                    </a:solidFill>
                    <a:latin typeface="Aptos" panose="020B0004020202020204" pitchFamily="34" charset="0"/>
                    <a:cs typeface="Calibri"/>
                  </a:rPr>
                  <a:t>RDFox</a:t>
                </a:r>
                <a:r>
                  <a:rPr lang="en-GB" sz="1200" b="1">
                    <a:solidFill>
                      <a:schemeClr val="bg1"/>
                    </a:solidFill>
                    <a:latin typeface="Aptos" panose="020B0004020202020204" pitchFamily="34" charset="0"/>
                    <a:cs typeface="Calibri"/>
                  </a:rPr>
                  <a:t> Explain</a:t>
                </a:r>
                <a:endParaRPr lang="en-US" sz="1200" b="1">
                  <a:solidFill>
                    <a:schemeClr val="bg1"/>
                  </a:solidFill>
                  <a:latin typeface="Aptos" panose="020B0004020202020204" pitchFamily="34" charset="0"/>
                  <a:ea typeface="Calibri"/>
                  <a:cs typeface="Calibri"/>
                </a:endParaRPr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D5C9E44-9454-B404-AC15-8F2A7022764A}"/>
              </a:ext>
            </a:extLst>
          </p:cNvPr>
          <p:cNvGrpSpPr/>
          <p:nvPr/>
        </p:nvGrpSpPr>
        <p:grpSpPr>
          <a:xfrm>
            <a:off x="8269625" y="3223431"/>
            <a:ext cx="1015825" cy="1544500"/>
            <a:chOff x="8269625" y="3071835"/>
            <a:chExt cx="1015825" cy="1544500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94BE60A-758B-CFA0-004C-80C3E45885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70799" y="3071835"/>
              <a:ext cx="900000" cy="5443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5775F0A-4A29-679A-8774-9062805E8FB1}"/>
                </a:ext>
              </a:extLst>
            </p:cNvPr>
            <p:cNvSpPr txBox="1"/>
            <p:nvPr userDrawn="1"/>
          </p:nvSpPr>
          <p:spPr>
            <a:xfrm>
              <a:off x="8356309" y="3145816"/>
              <a:ext cx="854265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29578C"/>
                  </a:solidFill>
                  <a:latin typeface="Aptos" panose="020B0004020202020204" pitchFamily="34" charset="0"/>
                  <a:ea typeface="Calibri"/>
                  <a:cs typeface="Calibri"/>
                </a:rPr>
                <a:t>HTTP REST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A3A4A896-D269-ABAB-E246-3F3B5D8E86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5450" y="3457729"/>
              <a:ext cx="900000" cy="5443"/>
            </a:xfrm>
            <a:prstGeom prst="straightConnector1">
              <a:avLst/>
            </a:prstGeom>
            <a:ln w="28575">
              <a:solidFill>
                <a:srgbClr val="5D7C9E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39F23B0-98EA-9C81-FFE1-8DDDA5A6FA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69625" y="4224998"/>
              <a:ext cx="900000" cy="5443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7643F4A-BD88-FFC4-F703-38F6D982C597}"/>
                </a:ext>
              </a:extLst>
            </p:cNvPr>
            <p:cNvSpPr txBox="1"/>
            <p:nvPr userDrawn="1"/>
          </p:nvSpPr>
          <p:spPr>
            <a:xfrm>
              <a:off x="8355135" y="4298979"/>
              <a:ext cx="854265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29578C"/>
                  </a:solidFill>
                  <a:latin typeface="Aptos" panose="020B0004020202020204" pitchFamily="34" charset="0"/>
                  <a:ea typeface="Calibri"/>
                  <a:cs typeface="Calibri"/>
                </a:rPr>
                <a:t>HTTP REST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5131FE66-F30D-5F1F-CC1A-89B615794F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4276" y="4610892"/>
              <a:ext cx="900000" cy="5443"/>
            </a:xfrm>
            <a:prstGeom prst="straightConnector1">
              <a:avLst/>
            </a:prstGeom>
            <a:ln w="28575">
              <a:solidFill>
                <a:srgbClr val="5D7C9E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1823C0E-1950-3871-2D04-1D8AF495674D}"/>
              </a:ext>
            </a:extLst>
          </p:cNvPr>
          <p:cNvGrpSpPr/>
          <p:nvPr/>
        </p:nvGrpSpPr>
        <p:grpSpPr>
          <a:xfrm>
            <a:off x="3891061" y="2837022"/>
            <a:ext cx="4409878" cy="2294172"/>
            <a:chOff x="3891061" y="2902926"/>
            <a:chExt cx="4409878" cy="2294172"/>
          </a:xfrm>
        </p:grpSpPr>
        <p:sp>
          <p:nvSpPr>
            <p:cNvPr id="96" name="Rectangle 1">
              <a:extLst>
                <a:ext uri="{FF2B5EF4-FFF2-40B4-BE49-F238E27FC236}">
                  <a16:creationId xmlns:a16="http://schemas.microsoft.com/office/drawing/2014/main" id="{86A708A2-AF7D-ED43-0B73-3D6EC0B85743}"/>
                </a:ext>
              </a:extLst>
            </p:cNvPr>
            <p:cNvSpPr/>
            <p:nvPr userDrawn="1"/>
          </p:nvSpPr>
          <p:spPr>
            <a:xfrm>
              <a:off x="3891061" y="2902926"/>
              <a:ext cx="4409878" cy="2294172"/>
            </a:xfrm>
            <a:prstGeom prst="roundRect">
              <a:avLst>
                <a:gd name="adj" fmla="val 4766"/>
              </a:avLst>
            </a:prstGeom>
            <a:solidFill>
              <a:srgbClr val="002147"/>
            </a:solidFill>
            <a:ln w="28575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FF8FF42-E140-4256-8F8E-B90DB78F0BF5}"/>
                </a:ext>
              </a:extLst>
            </p:cNvPr>
            <p:cNvSpPr txBox="1"/>
            <p:nvPr/>
          </p:nvSpPr>
          <p:spPr>
            <a:xfrm>
              <a:off x="4034692" y="3627852"/>
              <a:ext cx="2011853" cy="306467"/>
            </a:xfrm>
            <a:prstGeom prst="roundRect">
              <a:avLst/>
            </a:prstGeom>
            <a:noFill/>
            <a:ln w="12700">
              <a:solidFill>
                <a:srgbClr val="5D7C9E"/>
              </a:solidFill>
              <a:prstDash val="sysDot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200">
                  <a:solidFill>
                    <a:srgbClr val="FFFFFF"/>
                  </a:solidFill>
                  <a:latin typeface="Aptos" panose="020B0004020202020204" pitchFamily="34" charset="0"/>
                  <a:cs typeface="Calibri"/>
                </a:rPr>
                <a:t>SPARQL API</a:t>
              </a:r>
              <a:endParaRPr lang="en-US" sz="1200">
                <a:latin typeface="Aptos" panose="020B000402020202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8A6C76F-3464-F04D-9475-DCF71FCE1729}"/>
                </a:ext>
              </a:extLst>
            </p:cNvPr>
            <p:cNvSpPr txBox="1"/>
            <p:nvPr/>
          </p:nvSpPr>
          <p:spPr>
            <a:xfrm>
              <a:off x="4034692" y="4007152"/>
              <a:ext cx="2011853" cy="306467"/>
            </a:xfrm>
            <a:prstGeom prst="roundRect">
              <a:avLst/>
            </a:prstGeom>
            <a:noFill/>
            <a:ln w="12700">
              <a:solidFill>
                <a:srgbClr val="5D7C9E"/>
              </a:solidFill>
              <a:prstDash val="sysDot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200">
                  <a:solidFill>
                    <a:srgbClr val="FFFFFF"/>
                  </a:solidFill>
                  <a:latin typeface="Aptos" panose="020B0004020202020204" pitchFamily="34" charset="0"/>
                  <a:cs typeface="Calibri"/>
                </a:rPr>
                <a:t>Reasoning engine</a:t>
              </a:r>
              <a:endParaRPr lang="en-US" sz="1200">
                <a:solidFill>
                  <a:srgbClr val="FFFFFF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8624D81-7B49-6971-42EF-531A64440B19}"/>
                </a:ext>
              </a:extLst>
            </p:cNvPr>
            <p:cNvSpPr txBox="1"/>
            <p:nvPr/>
          </p:nvSpPr>
          <p:spPr>
            <a:xfrm>
              <a:off x="4034692" y="4386452"/>
              <a:ext cx="2012723" cy="306467"/>
            </a:xfrm>
            <a:prstGeom prst="roundRect">
              <a:avLst/>
            </a:prstGeom>
            <a:noFill/>
            <a:ln w="12700">
              <a:solidFill>
                <a:srgbClr val="5D7C9E"/>
              </a:solidFill>
              <a:prstDash val="sysDot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200">
                  <a:solidFill>
                    <a:srgbClr val="FFFFFF"/>
                  </a:solidFill>
                  <a:latin typeface="Aptos" panose="020B0004020202020204" pitchFamily="34" charset="0"/>
                  <a:cs typeface="Calibri"/>
                </a:rPr>
                <a:t>Content endpoint API</a:t>
              </a:r>
              <a:endParaRPr lang="en-US" sz="1200">
                <a:latin typeface="Aptos" panose="020B000402020202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6674970-2FDF-0F92-DDA6-F16E8EC45EA0}"/>
                </a:ext>
              </a:extLst>
            </p:cNvPr>
            <p:cNvSpPr txBox="1"/>
            <p:nvPr/>
          </p:nvSpPr>
          <p:spPr>
            <a:xfrm>
              <a:off x="4034692" y="4765752"/>
              <a:ext cx="2011853" cy="306467"/>
            </a:xfrm>
            <a:prstGeom prst="roundRect">
              <a:avLst/>
            </a:prstGeom>
            <a:noFill/>
            <a:ln w="12700">
              <a:solidFill>
                <a:srgbClr val="5D7C9E"/>
              </a:solidFill>
              <a:prstDash val="sysDot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200">
                  <a:solidFill>
                    <a:srgbClr val="FFFFFF"/>
                  </a:solidFill>
                  <a:latin typeface="Aptos" panose="020B0004020202020204" pitchFamily="34" charset="0"/>
                  <a:cs typeface="Calibri"/>
                </a:rPr>
                <a:t>External Data Sources</a:t>
              </a:r>
              <a:endParaRPr lang="en-US" sz="1200">
                <a:latin typeface="Aptos" panose="020B000402020202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6663240-7B7E-FA85-F0EA-698652D8D2F1}"/>
                </a:ext>
              </a:extLst>
            </p:cNvPr>
            <p:cNvSpPr txBox="1"/>
            <p:nvPr/>
          </p:nvSpPr>
          <p:spPr>
            <a:xfrm>
              <a:off x="6141163" y="4000928"/>
              <a:ext cx="2010326" cy="306467"/>
            </a:xfrm>
            <a:prstGeom prst="roundRect">
              <a:avLst/>
            </a:prstGeom>
            <a:noFill/>
            <a:ln w="12700">
              <a:solidFill>
                <a:srgbClr val="5D7C9E"/>
              </a:solidFill>
              <a:prstDash val="sysDot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200">
                  <a:solidFill>
                    <a:srgbClr val="FFFFFF"/>
                  </a:solidFill>
                  <a:latin typeface="Aptos" panose="020B0004020202020204" pitchFamily="34" charset="0"/>
                  <a:cs typeface="Calibri"/>
                </a:rPr>
                <a:t>Command line interface</a:t>
              </a:r>
              <a:endParaRPr lang="en-US" sz="1200">
                <a:latin typeface="Aptos" panose="020B00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5B3C87-1EB3-69C9-C994-26610042D9A9}"/>
                </a:ext>
              </a:extLst>
            </p:cNvPr>
            <p:cNvSpPr txBox="1"/>
            <p:nvPr/>
          </p:nvSpPr>
          <p:spPr>
            <a:xfrm>
              <a:off x="6141163" y="4765752"/>
              <a:ext cx="2011853" cy="306467"/>
            </a:xfrm>
            <a:prstGeom prst="roundRect">
              <a:avLst/>
            </a:prstGeom>
            <a:solidFill>
              <a:srgbClr val="FFFFFF">
                <a:alpha val="30000"/>
              </a:srgbClr>
            </a:solidFill>
            <a:ln w="12700">
              <a:solidFill>
                <a:srgbClr val="5D7C9E"/>
              </a:solidFill>
              <a:prstDash val="sysDot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200">
                  <a:solidFill>
                    <a:srgbClr val="FFFFFF"/>
                  </a:solidFill>
                  <a:latin typeface="Aptos" panose="020B0004020202020204" pitchFamily="34" charset="0"/>
                  <a:cs typeface="Calibri"/>
                </a:rPr>
                <a:t>High Availability</a:t>
              </a:r>
              <a:endParaRPr lang="en-US" sz="1200">
                <a:latin typeface="Aptos" panose="020B0004020202020204" pitchFamily="34" charset="0"/>
              </a:endParaRPr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835CD1F9-CBC8-FB1C-B855-70BC066260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361389" y="3046952"/>
              <a:ext cx="1368000" cy="420545"/>
            </a:xfrm>
            <a:prstGeom prst="rect">
              <a:avLst/>
            </a:prstGeom>
          </p:spPr>
        </p:pic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22643C5E-2FD4-A5EB-C60A-6543C696187C}"/>
                </a:ext>
              </a:extLst>
            </p:cNvPr>
            <p:cNvGrpSpPr/>
            <p:nvPr userDrawn="1"/>
          </p:nvGrpSpPr>
          <p:grpSpPr>
            <a:xfrm>
              <a:off x="6135010" y="3243914"/>
              <a:ext cx="2010326" cy="670283"/>
              <a:chOff x="6197237" y="3404417"/>
              <a:chExt cx="2010326" cy="670283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7369D00-71B6-803C-352D-55DB88D5A9D2}"/>
                  </a:ext>
                </a:extLst>
              </p:cNvPr>
              <p:cNvSpPr txBox="1"/>
              <p:nvPr userDrawn="1"/>
            </p:nvSpPr>
            <p:spPr>
              <a:xfrm>
                <a:off x="6197237" y="3404417"/>
                <a:ext cx="2010326" cy="670283"/>
              </a:xfrm>
              <a:prstGeom prst="roundRect">
                <a:avLst>
                  <a:gd name="adj" fmla="val 7427"/>
                </a:avLst>
              </a:prstGeom>
              <a:noFill/>
              <a:ln w="12700">
                <a:solidFill>
                  <a:srgbClr val="5D7C9E"/>
                </a:solidFill>
                <a:prstDash val="sysDot"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1200">
                    <a:solidFill>
                      <a:srgbClr val="FFFFFF"/>
                    </a:solidFill>
                    <a:latin typeface="Aptos" panose="020B0004020202020204" pitchFamily="34" charset="0"/>
                    <a:cs typeface="Calibri"/>
                  </a:rPr>
                  <a:t>Web console</a:t>
                </a:r>
                <a:endParaRPr lang="en-US" sz="1200">
                  <a:latin typeface="Aptos" panose="020B0004020202020204" pitchFamily="34" charset="0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3E462C1-9E86-482E-FD29-0BF185DE0634}"/>
                  </a:ext>
                </a:extLst>
              </p:cNvPr>
              <p:cNvSpPr txBox="1"/>
              <p:nvPr userDrawn="1"/>
            </p:nvSpPr>
            <p:spPr>
              <a:xfrm>
                <a:off x="6276461" y="3695022"/>
                <a:ext cx="723824" cy="306467"/>
              </a:xfrm>
              <a:prstGeom prst="roundRect">
                <a:avLst/>
              </a:prstGeom>
              <a:noFill/>
              <a:ln w="12700">
                <a:solidFill>
                  <a:srgbClr val="5D7C9E"/>
                </a:solidFill>
                <a:prstDash val="sysDot"/>
              </a:ln>
            </p:spPr>
            <p:txBody>
    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880"/>
                  </a:lnSpc>
                </a:pPr>
                <a:r>
                  <a:rPr lang="en-GB" sz="900">
                    <a:solidFill>
                      <a:schemeClr val="tx2"/>
                    </a:solidFill>
                    <a:latin typeface="Aptos" panose="020B0004020202020204" pitchFamily="34" charset="0"/>
                    <a:cs typeface="Calibri"/>
                  </a:rPr>
                  <a:t>Datastore admin</a:t>
                </a:r>
                <a:endParaRPr lang="en-US" sz="900">
                  <a:solidFill>
                    <a:schemeClr val="tx2"/>
                  </a:solidFill>
                  <a:latin typeface="Aptos" panose="020B0004020202020204" pitchFamily="34" charset="0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5661841-285F-6A9B-AE0E-BC3AFBF0C485}"/>
                  </a:ext>
                </a:extLst>
              </p:cNvPr>
              <p:cNvSpPr txBox="1"/>
              <p:nvPr userDrawn="1"/>
            </p:nvSpPr>
            <p:spPr>
              <a:xfrm>
                <a:off x="7054791" y="3689155"/>
                <a:ext cx="466703" cy="306467"/>
              </a:xfrm>
              <a:prstGeom prst="roundRect">
                <a:avLst/>
              </a:prstGeom>
              <a:noFill/>
              <a:ln w="12700">
                <a:solidFill>
                  <a:srgbClr val="5D7C9E"/>
                </a:solidFill>
                <a:prstDash val="sysDot"/>
              </a:ln>
            </p:spPr>
            <p:txBody>
    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880"/>
                  </a:lnSpc>
                </a:pPr>
                <a:r>
                  <a:rPr lang="en-GB" sz="900">
                    <a:solidFill>
                      <a:schemeClr val="tx2"/>
                    </a:solidFill>
                    <a:latin typeface="Aptos" panose="020B0004020202020204" pitchFamily="34" charset="0"/>
                    <a:cs typeface="Calibri"/>
                  </a:rPr>
                  <a:t>Query</a:t>
                </a:r>
                <a:endParaRPr lang="en-US" sz="900">
                  <a:solidFill>
                    <a:schemeClr val="tx2"/>
                  </a:solidFill>
                  <a:latin typeface="Aptos" panose="020B0004020202020204" pitchFamily="34" charset="0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EF16BF8-E10C-E692-264C-91BFA92C28A0}"/>
                  </a:ext>
                </a:extLst>
              </p:cNvPr>
              <p:cNvSpPr txBox="1"/>
              <p:nvPr userDrawn="1"/>
            </p:nvSpPr>
            <p:spPr>
              <a:xfrm>
                <a:off x="7570260" y="3690509"/>
                <a:ext cx="564679" cy="306467"/>
              </a:xfrm>
              <a:prstGeom prst="roundRect">
                <a:avLst/>
              </a:prstGeom>
              <a:noFill/>
              <a:ln w="12700">
                <a:solidFill>
                  <a:srgbClr val="5D7C9E"/>
                </a:solidFill>
                <a:prstDash val="sysDot"/>
              </a:ln>
            </p:spPr>
            <p:txBody>
    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880"/>
                  </a:lnSpc>
                </a:pPr>
                <a:r>
                  <a:rPr lang="en-GB" sz="900">
                    <a:solidFill>
                      <a:schemeClr val="tx2"/>
                    </a:solidFill>
                    <a:latin typeface="Aptos" panose="020B0004020202020204" pitchFamily="34" charset="0"/>
                    <a:cs typeface="Calibri"/>
                  </a:rPr>
                  <a:t>Explorer</a:t>
                </a:r>
                <a:endParaRPr lang="en-US" sz="900">
                  <a:solidFill>
                    <a:schemeClr val="tx2"/>
                  </a:solidFill>
                  <a:latin typeface="Aptos" panose="020B0004020202020204" pitchFamily="34" charset="0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FE5032E-FFAF-997F-B131-53FEAFF64488}"/>
                </a:ext>
              </a:extLst>
            </p:cNvPr>
            <p:cNvSpPr txBox="1"/>
            <p:nvPr userDrawn="1"/>
          </p:nvSpPr>
          <p:spPr>
            <a:xfrm>
              <a:off x="6141163" y="4385742"/>
              <a:ext cx="2011853" cy="306467"/>
            </a:xfrm>
            <a:prstGeom prst="roundRect">
              <a:avLst/>
            </a:prstGeom>
            <a:solidFill>
              <a:srgbClr val="FFFFFF">
                <a:alpha val="30000"/>
              </a:srgbClr>
            </a:solidFill>
            <a:ln w="12700">
              <a:solidFill>
                <a:srgbClr val="5D7C9E"/>
              </a:solidFill>
              <a:prstDash val="sysDot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200">
                  <a:solidFill>
                    <a:srgbClr val="FFFFFF"/>
                  </a:solidFill>
                  <a:latin typeface="Aptos" panose="020B0004020202020204" pitchFamily="34" charset="0"/>
                  <a:cs typeface="Calibri"/>
                </a:rPr>
                <a:t>Persistence</a:t>
              </a:r>
              <a:endParaRPr lang="en-US" sz="1200">
                <a:latin typeface="Aptos" panose="020B0004020202020204" pitchFamily="34" charset="0"/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F966E572-3B7D-9570-056C-BD03DDEB3547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9647552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 spc="-70" err="1">
                <a:solidFill>
                  <a:srgbClr val="002147"/>
                </a:solidFill>
                <a:latin typeface="+mn-lt"/>
              </a:rPr>
              <a:t>RDFox</a:t>
            </a:r>
            <a:r>
              <a:rPr lang="en-US" sz="4000" b="1" spc="-70">
                <a:solidFill>
                  <a:srgbClr val="002147"/>
                </a:solidFill>
                <a:latin typeface="+mn-lt"/>
              </a:rPr>
              <a:t> Architecture</a:t>
            </a:r>
            <a:endParaRPr lang="en-US" spc="-70">
              <a:latin typeface="+mn-l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1578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33E79A-141A-FDCA-4154-E94F0CE101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34B17-FBF5-A4E9-F5C2-6D85ECA470D9}"/>
              </a:ext>
            </a:extLst>
          </p:cNvPr>
          <p:cNvSpPr txBox="1"/>
          <p:nvPr/>
        </p:nvSpPr>
        <p:spPr>
          <a:xfrm>
            <a:off x="865145" y="1697706"/>
            <a:ext cx="3341095" cy="13696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US" sz="2000" b="1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The Foundations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ü"/>
            </a:pP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What is Semantic Reasoning?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ü"/>
            </a:pP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What is </a:t>
            </a:r>
            <a:r>
              <a:rPr lang="en-US" sz="1600" dirty="0" err="1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RDFox</a:t>
            </a: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?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ü"/>
            </a:pP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Setting up </a:t>
            </a:r>
            <a:r>
              <a:rPr lang="en-US" sz="1600" dirty="0" err="1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RDFox</a:t>
            </a:r>
            <a:endParaRPr lang="en-US" sz="1600" dirty="0">
              <a:solidFill>
                <a:schemeClr val="bg2"/>
              </a:solidFill>
              <a:latin typeface="Aptos" panose="020B0004020202020204" pitchFamily="34" charset="0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F4A37-D861-C2E0-E4D8-055F5F799BFC}"/>
              </a:ext>
            </a:extLst>
          </p:cNvPr>
          <p:cNvSpPr txBox="1"/>
          <p:nvPr/>
        </p:nvSpPr>
        <p:spPr>
          <a:xfrm>
            <a:off x="8026400" y="1697706"/>
            <a:ext cx="3776021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US" sz="2000" b="1" dirty="0" err="1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Datalog</a:t>
            </a:r>
            <a:r>
              <a:rPr lang="en-US" sz="2000" b="1" dirty="0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 Reasoning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Basic rules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Filters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Aggregates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Negation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Binds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Incremental Reasoning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Materialization Vs. query rewriting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 err="1">
                <a:solidFill>
                  <a:schemeClr val="accent4"/>
                </a:solidFill>
                <a:cs typeface="Calibri"/>
              </a:rPr>
              <a:t>RDFox</a:t>
            </a:r>
            <a:r>
              <a:rPr lang="en-US" sz="1600" dirty="0">
                <a:solidFill>
                  <a:schemeClr val="accent4"/>
                </a:solidFill>
                <a:cs typeface="Calibri"/>
              </a:rPr>
              <a:t> in enterprise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B9A683-E3D7-E639-CAEB-2A7DC6A8B190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9647552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>
                <a:solidFill>
                  <a:srgbClr val="FFFFFF"/>
                </a:solidFill>
              </a:rPr>
              <a:t>Objectives</a:t>
            </a:r>
            <a:endParaRPr lang="en-US" sz="400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30DB6-6A4E-14FC-2646-0BDFB84491BC}"/>
              </a:ext>
            </a:extLst>
          </p:cNvPr>
          <p:cNvSpPr txBox="1"/>
          <p:nvPr/>
        </p:nvSpPr>
        <p:spPr>
          <a:xfrm>
            <a:off x="4386329" y="1697706"/>
            <a:ext cx="3005815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US" sz="2000" b="1" dirty="0">
                <a:solidFill>
                  <a:schemeClr val="accent2"/>
                </a:solidFill>
                <a:latin typeface="Aptos" panose="020B0004020202020204" pitchFamily="34" charset="0"/>
                <a:cs typeface="Calibri"/>
              </a:rPr>
              <a:t>OWL Reasoning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Object &amp; Datatype Properties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Domain &amp; Range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Sub &amp; Inverse Properties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Symmetry &amp; Transitivity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Property Chains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Class Equivalence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Unions &amp; Intersections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Importing axioms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665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144469-D9B2-D88E-9590-CD44B1F70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DD92B-6005-332D-BCA3-3B21B72AC5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612301-189E-17C8-7085-E04883CE1E2C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9647552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>
                <a:solidFill>
                  <a:srgbClr val="002147"/>
                </a:solidFill>
              </a:rPr>
              <a:t>Your final exercise…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2654E-DD91-F0ED-6711-466417E85787}"/>
              </a:ext>
            </a:extLst>
          </p:cNvPr>
          <p:cNvSpPr txBox="1"/>
          <p:nvPr/>
        </p:nvSpPr>
        <p:spPr>
          <a:xfrm>
            <a:off x="824505" y="1651711"/>
            <a:ext cx="937338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solidFill>
                  <a:srgbClr val="002147"/>
                </a:solidFill>
                <a:cs typeface="Calibri"/>
              </a:rPr>
              <a:t>Click on the link below to start filling out our quick survey. </a:t>
            </a:r>
          </a:p>
          <a:p>
            <a:r>
              <a:rPr lang="en-GB" sz="2800">
                <a:solidFill>
                  <a:srgbClr val="002147"/>
                </a:solidFill>
                <a:cs typeface="Calibri"/>
              </a:rPr>
              <a:t>It won’t take you more than 3 minutes!</a:t>
            </a:r>
            <a:endParaRPr lang="en-US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6BAD23-E5B0-4CA1-E4BD-6BB64E2CF73E}"/>
              </a:ext>
            </a:extLst>
          </p:cNvPr>
          <p:cNvSpPr txBox="1"/>
          <p:nvPr/>
        </p:nvSpPr>
        <p:spPr>
          <a:xfrm>
            <a:off x="482599" y="2801284"/>
            <a:ext cx="9989457" cy="52322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411480" lvl="1" indent="0">
              <a:buNone/>
            </a:pPr>
            <a:r>
              <a:rPr lang="en-GB" sz="2800" b="1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https://oxfordsemantictech.typeform.com/to/WuuNcFPm</a:t>
            </a:r>
            <a:endParaRPr lang="en-GB" sz="2800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26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33E79A-141A-FDCA-4154-E94F0CE101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34B17-FBF5-A4E9-F5C2-6D85ECA470D9}"/>
              </a:ext>
            </a:extLst>
          </p:cNvPr>
          <p:cNvSpPr txBox="1"/>
          <p:nvPr/>
        </p:nvSpPr>
        <p:spPr>
          <a:xfrm>
            <a:off x="865145" y="1697706"/>
            <a:ext cx="3341095" cy="13696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US" sz="2000" b="1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The Foundations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What is Semantic Reasoning?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What is </a:t>
            </a:r>
            <a:r>
              <a:rPr lang="en-US" sz="1600" dirty="0" err="1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RDFox</a:t>
            </a: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?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Setting up </a:t>
            </a:r>
            <a:r>
              <a:rPr lang="en-US" sz="1600" dirty="0" err="1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RDFox</a:t>
            </a:r>
            <a:endParaRPr lang="en-US" sz="1600" dirty="0">
              <a:solidFill>
                <a:schemeClr val="bg2"/>
              </a:solidFill>
              <a:latin typeface="Aptos" panose="020B0004020202020204" pitchFamily="34" charset="0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F4A37-D861-C2E0-E4D8-055F5F799BFC}"/>
              </a:ext>
            </a:extLst>
          </p:cNvPr>
          <p:cNvSpPr txBox="1"/>
          <p:nvPr/>
        </p:nvSpPr>
        <p:spPr>
          <a:xfrm>
            <a:off x="8026400" y="1697706"/>
            <a:ext cx="3776021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US" sz="2000" b="1" dirty="0" err="1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Datalog</a:t>
            </a:r>
            <a:r>
              <a:rPr lang="en-US" sz="2000" b="1" dirty="0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 Reasoning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Basic rules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Filters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Aggregates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Negation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Binds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Incremental Reasoning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Materialization vs. query rewriting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accent4"/>
                </a:solidFill>
                <a:cs typeface="Calibri"/>
              </a:rPr>
              <a:t>RDFox</a:t>
            </a:r>
            <a:r>
              <a:rPr lang="en-US" sz="1600" dirty="0">
                <a:solidFill>
                  <a:schemeClr val="accent4"/>
                </a:solidFill>
                <a:cs typeface="Calibri"/>
              </a:rPr>
              <a:t> in enterprise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D5216A-6278-FEE8-2323-EF88E419172C}"/>
              </a:ext>
            </a:extLst>
          </p:cNvPr>
          <p:cNvSpPr txBox="1"/>
          <p:nvPr/>
        </p:nvSpPr>
        <p:spPr>
          <a:xfrm>
            <a:off x="915860" y="4743675"/>
            <a:ext cx="5582147" cy="149380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rot="0" spcFirstLastPara="0" vertOverflow="overflow" horzOverflow="overflow" vert="horz" wrap="square" lIns="251999" tIns="251999" rIns="251999" bIns="25199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solidFill>
                  <a:schemeClr val="accent6"/>
                </a:solidFill>
                <a:latin typeface="Aptos" panose="020B0004020202020204" pitchFamily="34" charset="0"/>
                <a:cs typeface="Calibri"/>
              </a:rPr>
              <a:t>Please feel free to ask questions at any time! Exercises are scattered throughout. Links are provided for reference.</a:t>
            </a:r>
          </a:p>
          <a:p>
            <a:endParaRPr lang="en-GB" sz="1600">
              <a:solidFill>
                <a:schemeClr val="accent6"/>
              </a:solidFill>
              <a:latin typeface="Aptos" panose="020B0004020202020204" pitchFamily="34" charset="0"/>
              <a:cs typeface="Calibri"/>
            </a:endParaRPr>
          </a:p>
          <a:p>
            <a:r>
              <a:rPr lang="en-GB" sz="1600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https://</a:t>
            </a:r>
            <a:r>
              <a:rPr lang="en-GB" sz="1600" err="1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docs.oxfordsemantic.tech</a:t>
            </a:r>
            <a:r>
              <a:rPr lang="en-GB" sz="1600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/</a:t>
            </a:r>
            <a:endParaRPr lang="en-US" sz="1600">
              <a:solidFill>
                <a:schemeClr val="accent4"/>
              </a:solidFill>
              <a:latin typeface="Aptos" panose="020B0004020202020204" pitchFamily="34" charset="0"/>
              <a:cs typeface="Calibri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B9A683-E3D7-E639-CAEB-2A7DC6A8B190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9647552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>
                <a:solidFill>
                  <a:srgbClr val="FFFFFF"/>
                </a:solidFill>
              </a:rPr>
              <a:t>Objectives</a:t>
            </a:r>
            <a:endParaRPr lang="en-US" sz="400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30DB6-6A4E-14FC-2646-0BDFB84491BC}"/>
              </a:ext>
            </a:extLst>
          </p:cNvPr>
          <p:cNvSpPr txBox="1"/>
          <p:nvPr/>
        </p:nvSpPr>
        <p:spPr>
          <a:xfrm>
            <a:off x="4386329" y="1697706"/>
            <a:ext cx="3005815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US" sz="2000" b="1" dirty="0">
                <a:solidFill>
                  <a:schemeClr val="accent2"/>
                </a:solidFill>
                <a:latin typeface="Aptos" panose="020B0004020202020204" pitchFamily="34" charset="0"/>
                <a:cs typeface="Calibri"/>
              </a:rPr>
              <a:t>OWL Reasoning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Object &amp; Datatype Properties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Domain &amp; Range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Sub &amp; Inverse Properties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Symmetry &amp; Transitivity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Property Chains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Class Equivalence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Unions &amp; Intersections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Importing axioms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170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33E79A-141A-FDCA-4154-E94F0CE101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34B17-FBF5-A4E9-F5C2-6D85ECA470D9}"/>
              </a:ext>
            </a:extLst>
          </p:cNvPr>
          <p:cNvSpPr txBox="1"/>
          <p:nvPr/>
        </p:nvSpPr>
        <p:spPr>
          <a:xfrm>
            <a:off x="865145" y="1697706"/>
            <a:ext cx="3341095" cy="13696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US" sz="2000" b="1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The Foundations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What is Semantic Reasoning?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What is </a:t>
            </a:r>
            <a:r>
              <a:rPr lang="en-US" sz="1600" dirty="0" err="1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RDFox</a:t>
            </a: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?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SzPct val="12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Setting up </a:t>
            </a:r>
            <a:r>
              <a:rPr lang="en-US" sz="1600" dirty="0" err="1">
                <a:solidFill>
                  <a:schemeClr val="bg2"/>
                </a:solidFill>
                <a:latin typeface="Aptos" panose="020B0004020202020204" pitchFamily="34" charset="0"/>
                <a:cs typeface="Calibri"/>
              </a:rPr>
              <a:t>RDFox</a:t>
            </a:r>
            <a:endParaRPr lang="en-US" sz="1600" dirty="0">
              <a:solidFill>
                <a:schemeClr val="bg2"/>
              </a:solidFill>
              <a:latin typeface="Aptos" panose="020B0004020202020204" pitchFamily="34" charset="0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F4A37-D861-C2E0-E4D8-055F5F799BFC}"/>
              </a:ext>
            </a:extLst>
          </p:cNvPr>
          <p:cNvSpPr txBox="1"/>
          <p:nvPr/>
        </p:nvSpPr>
        <p:spPr>
          <a:xfrm>
            <a:off x="8026400" y="1697706"/>
            <a:ext cx="3776021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US" sz="2000" b="1" dirty="0" err="1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Datalog</a:t>
            </a:r>
            <a:r>
              <a:rPr lang="en-US" sz="2000" b="1" dirty="0">
                <a:solidFill>
                  <a:schemeClr val="accent4"/>
                </a:solidFill>
                <a:latin typeface="Aptos" panose="020B0004020202020204" pitchFamily="34" charset="0"/>
                <a:cs typeface="Calibri"/>
              </a:rPr>
              <a:t> Reasoning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Basic rules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Filters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Aggregates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Negation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Binds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Incremental Reasoning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4"/>
                </a:solidFill>
                <a:cs typeface="Calibri"/>
              </a:rPr>
              <a:t>Materialization vs. query rewriting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accent4"/>
                </a:solidFill>
                <a:cs typeface="Calibri"/>
              </a:rPr>
              <a:t>RDFox</a:t>
            </a:r>
            <a:r>
              <a:rPr lang="en-US" sz="1600" dirty="0">
                <a:solidFill>
                  <a:schemeClr val="accent4"/>
                </a:solidFill>
                <a:cs typeface="Calibri"/>
              </a:rPr>
              <a:t> in enterprise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B9A683-E3D7-E639-CAEB-2A7DC6A8B190}"/>
              </a:ext>
            </a:extLst>
          </p:cNvPr>
          <p:cNvSpPr txBox="1">
            <a:spLocks/>
          </p:cNvSpPr>
          <p:nvPr/>
        </p:nvSpPr>
        <p:spPr>
          <a:xfrm>
            <a:off x="824505" y="531034"/>
            <a:ext cx="9647552" cy="70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b="1">
                <a:solidFill>
                  <a:srgbClr val="FFFFFF"/>
                </a:solidFill>
              </a:rPr>
              <a:t>Objectives</a:t>
            </a:r>
            <a:endParaRPr lang="en-US" sz="400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30DB6-6A4E-14FC-2646-0BDFB84491BC}"/>
              </a:ext>
            </a:extLst>
          </p:cNvPr>
          <p:cNvSpPr txBox="1"/>
          <p:nvPr/>
        </p:nvSpPr>
        <p:spPr>
          <a:xfrm>
            <a:off x="4386329" y="1697706"/>
            <a:ext cx="3005815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US" sz="2000" b="1" dirty="0">
                <a:solidFill>
                  <a:schemeClr val="accent2"/>
                </a:solidFill>
                <a:latin typeface="Aptos" panose="020B0004020202020204" pitchFamily="34" charset="0"/>
                <a:cs typeface="Calibri"/>
              </a:rPr>
              <a:t>OWL Reasoning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Object &amp; Datatype Properties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Domain &amp; Range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Sub &amp; Inverse Properties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Symmetry &amp; Transitivity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Property Chains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Class Equivalence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Unions &amp; Intersections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2"/>
                </a:solidFill>
                <a:cs typeface="Calibri"/>
              </a:rPr>
              <a:t>Importing axioms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C81E40-11F9-E786-9C21-0BB965729F68}"/>
              </a:ext>
            </a:extLst>
          </p:cNvPr>
          <p:cNvSpPr/>
          <p:nvPr/>
        </p:nvSpPr>
        <p:spPr>
          <a:xfrm>
            <a:off x="4297682" y="1624614"/>
            <a:ext cx="7376160" cy="3535680"/>
          </a:xfrm>
          <a:prstGeom prst="rect">
            <a:avLst/>
          </a:prstGeom>
          <a:solidFill>
            <a:schemeClr val="accent1">
              <a:alpha val="8516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499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02E40AE-0F85-8DF2-9D03-CBB810044E20}"/>
              </a:ext>
            </a:extLst>
          </p:cNvPr>
          <p:cNvCxnSpPr>
            <a:cxnSpLocks/>
            <a:stCxn id="18" idx="7"/>
          </p:cNvCxnSpPr>
          <p:nvPr/>
        </p:nvCxnSpPr>
        <p:spPr>
          <a:xfrm flipV="1">
            <a:off x="9651040" y="2688295"/>
            <a:ext cx="1416466" cy="123504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BE2A15-BAD9-78FD-2DA8-02B21C824C0E}"/>
              </a:ext>
            </a:extLst>
          </p:cNvPr>
          <p:cNvCxnSpPr>
            <a:cxnSpLocks/>
            <a:stCxn id="18" idx="5"/>
            <a:endCxn id="31" idx="1"/>
          </p:cNvCxnSpPr>
          <p:nvPr/>
        </p:nvCxnSpPr>
        <p:spPr>
          <a:xfrm>
            <a:off x="9651040" y="4432454"/>
            <a:ext cx="1578106" cy="970583"/>
          </a:xfrm>
          <a:prstGeom prst="straightConnector1">
            <a:avLst/>
          </a:prstGeom>
          <a:ln w="571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50B959-8B1B-EA65-F8E7-1D4AF4D46536}"/>
              </a:ext>
            </a:extLst>
          </p:cNvPr>
          <p:cNvCxnSpPr>
            <a:cxnSpLocks/>
            <a:stCxn id="18" idx="3"/>
            <a:endCxn id="35" idx="7"/>
          </p:cNvCxnSpPr>
          <p:nvPr/>
        </p:nvCxnSpPr>
        <p:spPr>
          <a:xfrm flipH="1">
            <a:off x="7664830" y="4432454"/>
            <a:ext cx="1477094" cy="979586"/>
          </a:xfrm>
          <a:prstGeom prst="straightConnector1">
            <a:avLst/>
          </a:prstGeom>
          <a:ln w="571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12DE54C-EFC2-DFC6-1A74-483F9BDDED7D}"/>
              </a:ext>
            </a:extLst>
          </p:cNvPr>
          <p:cNvCxnSpPr>
            <a:cxnSpLocks/>
            <a:stCxn id="18" idx="2"/>
            <a:endCxn id="70" idx="6"/>
          </p:cNvCxnSpPr>
          <p:nvPr/>
        </p:nvCxnSpPr>
        <p:spPr>
          <a:xfrm flipH="1">
            <a:off x="7770272" y="4177896"/>
            <a:ext cx="1266210" cy="12251"/>
          </a:xfrm>
          <a:prstGeom prst="straightConnector1">
            <a:avLst/>
          </a:prstGeom>
          <a:ln w="571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C76702-49DD-190B-3090-EB2E4C85F75A}"/>
              </a:ext>
            </a:extLst>
          </p:cNvPr>
          <p:cNvCxnSpPr>
            <a:stCxn id="18" idx="6"/>
            <a:endCxn id="19" idx="2"/>
          </p:cNvCxnSpPr>
          <p:nvPr/>
        </p:nvCxnSpPr>
        <p:spPr>
          <a:xfrm flipV="1">
            <a:off x="9756482" y="4172147"/>
            <a:ext cx="1362158" cy="5749"/>
          </a:xfrm>
          <a:prstGeom prst="straightConnector1">
            <a:avLst/>
          </a:prstGeom>
          <a:ln w="571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1F50E4-DA4B-D207-E11B-2DF9E5F3408B}"/>
              </a:ext>
            </a:extLst>
          </p:cNvPr>
          <p:cNvCxnSpPr>
            <a:cxnSpLocks/>
            <a:stCxn id="18" idx="4"/>
            <a:endCxn id="33" idx="0"/>
          </p:cNvCxnSpPr>
          <p:nvPr/>
        </p:nvCxnSpPr>
        <p:spPr>
          <a:xfrm>
            <a:off x="9396482" y="4537896"/>
            <a:ext cx="0" cy="768702"/>
          </a:xfrm>
          <a:prstGeom prst="straightConnector1">
            <a:avLst/>
          </a:prstGeom>
          <a:ln w="571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02914A85-7E0C-2801-053C-D4F216E15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Semantic Reasoning?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E567F-EB6E-57AD-2658-8AB7441FE6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5547A-CE31-CA00-01B3-65A4AFF490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DCBD1E0-46B1-63F9-7530-E67D64D88E7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74362" y="1976427"/>
            <a:ext cx="4681543" cy="660696"/>
          </a:xfrm>
        </p:spPr>
        <p:txBody>
          <a:bodyPr/>
          <a:lstStyle/>
          <a:p>
            <a:r>
              <a:rPr lang="en-US"/>
              <a:t>Semantic Reasoning (rules-based AI) enriches a Knowledge Graph by adding new information</a:t>
            </a:r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FD4D76D5-5A95-E552-1C6C-0168E134EE9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D411A2F5-739E-E891-0555-30E824C95794}"/>
              </a:ext>
            </a:extLst>
          </p:cNvPr>
          <p:cNvSpPr txBox="1">
            <a:spLocks/>
          </p:cNvSpPr>
          <p:nvPr/>
        </p:nvSpPr>
        <p:spPr>
          <a:xfrm>
            <a:off x="1874362" y="3200352"/>
            <a:ext cx="4797702" cy="660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Aptos SemiBold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This combines knowledge and data to answer more complex questions beyond queries alone</a:t>
            </a:r>
          </a:p>
        </p:txBody>
      </p:sp>
      <p:pic>
        <p:nvPicPr>
          <p:cNvPr id="9" name="Picture Placeholder 38">
            <a:extLst>
              <a:ext uri="{FF2B5EF4-FFF2-40B4-BE49-F238E27FC236}">
                <a16:creationId xmlns:a16="http://schemas.microsoft.com/office/drawing/2014/main" id="{4956D50D-2B25-D3F8-F8E4-B5679CD9E7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91125" y="3199967"/>
            <a:ext cx="648000" cy="648000"/>
          </a:xfrm>
          <a:prstGeom prst="rect">
            <a:avLst/>
          </a:prstGeom>
        </p:spPr>
      </p:pic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C6FA50ED-8C6F-E993-A327-0E499048D606}"/>
              </a:ext>
            </a:extLst>
          </p:cNvPr>
          <p:cNvSpPr txBox="1">
            <a:spLocks/>
          </p:cNvSpPr>
          <p:nvPr/>
        </p:nvSpPr>
        <p:spPr>
          <a:xfrm>
            <a:off x="1872560" y="4424488"/>
            <a:ext cx="4681543" cy="660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Aptos SemiBold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It drastically improves performance of queries by doing the hard work ahead of time</a:t>
            </a:r>
          </a:p>
        </p:txBody>
      </p:sp>
      <p:pic>
        <p:nvPicPr>
          <p:cNvPr id="12" name="Picture Placeholder 38">
            <a:extLst>
              <a:ext uri="{FF2B5EF4-FFF2-40B4-BE49-F238E27FC236}">
                <a16:creationId xmlns:a16="http://schemas.microsoft.com/office/drawing/2014/main" id="{9022F82F-67F3-0296-2429-0AE7F9973E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89323" y="4424103"/>
            <a:ext cx="648000" cy="64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FC41C5DD-28F5-F1C3-8EE6-04F09D2D06CC}"/>
              </a:ext>
            </a:extLst>
          </p:cNvPr>
          <p:cNvSpPr/>
          <p:nvPr/>
        </p:nvSpPr>
        <p:spPr>
          <a:xfrm>
            <a:off x="9036482" y="3817896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6812A4-D4E6-479F-CFEB-4AF73D8DD0E6}"/>
              </a:ext>
            </a:extLst>
          </p:cNvPr>
          <p:cNvSpPr/>
          <p:nvPr/>
        </p:nvSpPr>
        <p:spPr>
          <a:xfrm>
            <a:off x="11118640" y="381214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F094686-DA98-FBE9-57BA-900CDAA5F21B}"/>
              </a:ext>
            </a:extLst>
          </p:cNvPr>
          <p:cNvSpPr txBox="1">
            <a:spLocks/>
          </p:cNvSpPr>
          <p:nvPr/>
        </p:nvSpPr>
        <p:spPr>
          <a:xfrm>
            <a:off x="9082663" y="3982243"/>
            <a:ext cx="612077" cy="321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Aptos SemiBold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>
                <a:solidFill>
                  <a:schemeClr val="bg1"/>
                </a:solidFill>
                <a:latin typeface="Aptos" panose="020B0004020202020204" pitchFamily="34" charset="0"/>
              </a:rPr>
              <a:t>OST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F17A8A51-005A-6FA3-8747-9B4F52846B0C}"/>
              </a:ext>
            </a:extLst>
          </p:cNvPr>
          <p:cNvSpPr txBox="1">
            <a:spLocks/>
          </p:cNvSpPr>
          <p:nvPr/>
        </p:nvSpPr>
        <p:spPr>
          <a:xfrm>
            <a:off x="9588472" y="3842621"/>
            <a:ext cx="1553898" cy="321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Aptos SemiBold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>
                <a:latin typeface="Aptos" panose="020B0004020202020204" pitchFamily="34" charset="0"/>
              </a:rPr>
              <a:t>has Founder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C815C7E-25D8-1A4D-4C87-92D2ECF074AA}"/>
              </a:ext>
            </a:extLst>
          </p:cNvPr>
          <p:cNvSpPr txBox="1">
            <a:spLocks/>
          </p:cNvSpPr>
          <p:nvPr/>
        </p:nvSpPr>
        <p:spPr>
          <a:xfrm>
            <a:off x="9211382" y="3028433"/>
            <a:ext cx="2585990" cy="321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Aptos SemiBold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>
                <a:latin typeface="Aptos" panose="020B0004020202020204" pitchFamily="34" charset="0"/>
              </a:rPr>
              <a:t>has # of Founders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733021A-5F7C-2218-55AA-C7DF306406AC}"/>
              </a:ext>
            </a:extLst>
          </p:cNvPr>
          <p:cNvSpPr/>
          <p:nvPr/>
        </p:nvSpPr>
        <p:spPr>
          <a:xfrm>
            <a:off x="11123704" y="529759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74FC9D4-FF4E-C19D-89BA-554ED3434EF7}"/>
              </a:ext>
            </a:extLst>
          </p:cNvPr>
          <p:cNvSpPr/>
          <p:nvPr/>
        </p:nvSpPr>
        <p:spPr>
          <a:xfrm>
            <a:off x="9036482" y="5306598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8FD541-8E09-1B1C-38A6-B4CBD4CCB6B1}"/>
              </a:ext>
            </a:extLst>
          </p:cNvPr>
          <p:cNvSpPr/>
          <p:nvPr/>
        </p:nvSpPr>
        <p:spPr>
          <a:xfrm>
            <a:off x="7050272" y="5306598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B30E5E7-F5B8-097C-DD00-030DBA7F796C}"/>
              </a:ext>
            </a:extLst>
          </p:cNvPr>
          <p:cNvSpPr/>
          <p:nvPr/>
        </p:nvSpPr>
        <p:spPr>
          <a:xfrm>
            <a:off x="7050272" y="3817896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EA2B89E6-90EC-E966-FFE0-259CA934CCA3}"/>
              </a:ext>
            </a:extLst>
          </p:cNvPr>
          <p:cNvSpPr txBox="1">
            <a:spLocks/>
          </p:cNvSpPr>
          <p:nvPr/>
        </p:nvSpPr>
        <p:spPr>
          <a:xfrm>
            <a:off x="8599628" y="4841742"/>
            <a:ext cx="1619500" cy="321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Aptos SemiBold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>
                <a:latin typeface="Aptos" panose="020B0004020202020204" pitchFamily="34" charset="0"/>
              </a:rPr>
              <a:t>has Founder</a:t>
            </a:r>
          </a:p>
        </p:txBody>
      </p:sp>
      <p:sp>
        <p:nvSpPr>
          <p:cNvPr id="57" name="Content Placeholder 5">
            <a:extLst>
              <a:ext uri="{FF2B5EF4-FFF2-40B4-BE49-F238E27FC236}">
                <a16:creationId xmlns:a16="http://schemas.microsoft.com/office/drawing/2014/main" id="{FAD2594A-5DDC-D329-24EE-017449DED5C9}"/>
              </a:ext>
            </a:extLst>
          </p:cNvPr>
          <p:cNvSpPr txBox="1">
            <a:spLocks/>
          </p:cNvSpPr>
          <p:nvPr/>
        </p:nvSpPr>
        <p:spPr>
          <a:xfrm>
            <a:off x="10064381" y="4877353"/>
            <a:ext cx="1619500" cy="321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Aptos SemiBold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>
                <a:latin typeface="Aptos" panose="020B0004020202020204" pitchFamily="34" charset="0"/>
              </a:rPr>
              <a:t>has Founder</a:t>
            </a:r>
          </a:p>
        </p:txBody>
      </p:sp>
      <p:sp>
        <p:nvSpPr>
          <p:cNvPr id="58" name="Content Placeholder 5">
            <a:extLst>
              <a:ext uri="{FF2B5EF4-FFF2-40B4-BE49-F238E27FC236}">
                <a16:creationId xmlns:a16="http://schemas.microsoft.com/office/drawing/2014/main" id="{A262C819-329A-E772-CA4F-B7D8E01DAA03}"/>
              </a:ext>
            </a:extLst>
          </p:cNvPr>
          <p:cNvSpPr txBox="1">
            <a:spLocks/>
          </p:cNvSpPr>
          <p:nvPr/>
        </p:nvSpPr>
        <p:spPr>
          <a:xfrm>
            <a:off x="7314559" y="4889567"/>
            <a:ext cx="1619500" cy="321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Aptos SemiBold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>
                <a:latin typeface="Aptos" panose="020B0004020202020204" pitchFamily="34" charset="0"/>
              </a:rPr>
              <a:t>has Founder</a:t>
            </a:r>
          </a:p>
        </p:txBody>
      </p:sp>
      <p:sp>
        <p:nvSpPr>
          <p:cNvPr id="66" name="Content Placeholder 5">
            <a:extLst>
              <a:ext uri="{FF2B5EF4-FFF2-40B4-BE49-F238E27FC236}">
                <a16:creationId xmlns:a16="http://schemas.microsoft.com/office/drawing/2014/main" id="{4081D813-A535-FD69-4B21-FAA82D518EAB}"/>
              </a:ext>
            </a:extLst>
          </p:cNvPr>
          <p:cNvSpPr txBox="1">
            <a:spLocks/>
          </p:cNvSpPr>
          <p:nvPr/>
        </p:nvSpPr>
        <p:spPr>
          <a:xfrm>
            <a:off x="7716264" y="3840126"/>
            <a:ext cx="1553898" cy="321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Aptos SemiBold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>
                <a:latin typeface="Aptos" panose="020B0004020202020204" pitchFamily="34" charset="0"/>
              </a:rPr>
              <a:t>has Founder</a:t>
            </a:r>
          </a:p>
        </p:txBody>
      </p:sp>
      <p:pic>
        <p:nvPicPr>
          <p:cNvPr id="70" name="Picture 69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3D307964-AF1A-7DA7-DD87-C598598832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272" y="3812147"/>
            <a:ext cx="756000" cy="756000"/>
          </a:xfrm>
          <a:prstGeom prst="ellipse">
            <a:avLst/>
          </a:prstGeom>
        </p:spPr>
      </p:pic>
      <p:pic>
        <p:nvPicPr>
          <p:cNvPr id="72" name="Picture 71" descr="A person in a black shirt&#10;&#10;Description automatically generated">
            <a:extLst>
              <a:ext uri="{FF2B5EF4-FFF2-40B4-BE49-F238E27FC236}">
                <a16:creationId xmlns:a16="http://schemas.microsoft.com/office/drawing/2014/main" id="{D76F2F10-64E4-E08C-0FAE-F183D7C137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272" y="5291051"/>
            <a:ext cx="756000" cy="756000"/>
          </a:xfrm>
          <a:prstGeom prst="ellipse">
            <a:avLst/>
          </a:prstGeom>
        </p:spPr>
      </p:pic>
      <p:pic>
        <p:nvPicPr>
          <p:cNvPr id="74" name="Picture 73" descr="A person in a blue shirt&#10;&#10;Description automatically generated">
            <a:extLst>
              <a:ext uri="{FF2B5EF4-FFF2-40B4-BE49-F238E27FC236}">
                <a16:creationId xmlns:a16="http://schemas.microsoft.com/office/drawing/2014/main" id="{E9D4103A-A729-8840-A331-46AAFDF520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674" y="5294347"/>
            <a:ext cx="756000" cy="756000"/>
          </a:xfrm>
          <a:prstGeom prst="ellipse">
            <a:avLst/>
          </a:prstGeom>
        </p:spPr>
      </p:pic>
      <p:pic>
        <p:nvPicPr>
          <p:cNvPr id="76" name="Picture 75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CD499C77-3053-BB7D-5CE1-B9A0FEEC53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640" y="3808893"/>
            <a:ext cx="756000" cy="756000"/>
          </a:xfrm>
          <a:prstGeom prst="ellipse">
            <a:avLst/>
          </a:prstGeom>
        </p:spPr>
      </p:pic>
      <p:pic>
        <p:nvPicPr>
          <p:cNvPr id="78" name="Picture 77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B10777D4-DB5C-4ECC-3ABC-CC1FA66185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640" y="5279733"/>
            <a:ext cx="756000" cy="756000"/>
          </a:xfrm>
          <a:prstGeom prst="ellipse">
            <a:avLst/>
          </a:prstGeom>
        </p:spPr>
      </p:pic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15345EAF-4C53-60BA-C302-340FA0D5D9FF}"/>
              </a:ext>
            </a:extLst>
          </p:cNvPr>
          <p:cNvSpPr txBox="1">
            <a:spLocks/>
          </p:cNvSpPr>
          <p:nvPr/>
        </p:nvSpPr>
        <p:spPr>
          <a:xfrm>
            <a:off x="6792833" y="1971721"/>
            <a:ext cx="3258784" cy="321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Aptos SemiBold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>
                <a:latin typeface="Aptos" panose="020B0004020202020204" pitchFamily="34" charset="0"/>
              </a:rPr>
              <a:t>Rule:</a:t>
            </a:r>
          </a:p>
          <a:p>
            <a:r>
              <a:rPr lang="en-US" sz="1800" b="0">
                <a:latin typeface="Aptos" panose="020B0004020202020204" pitchFamily="34" charset="0"/>
              </a:rPr>
              <a:t>Count the number of founders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F8015E1-1B32-6427-EED9-1EE4847F67D1}"/>
              </a:ext>
            </a:extLst>
          </p:cNvPr>
          <p:cNvSpPr txBox="1"/>
          <p:nvPr/>
        </p:nvSpPr>
        <p:spPr>
          <a:xfrm>
            <a:off x="11051271" y="2198082"/>
            <a:ext cx="565873" cy="51077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20992"/>
            </a:schemeClr>
          </a:solidFill>
          <a:ln w="12700">
            <a:solidFill>
              <a:schemeClr val="accent2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>
                <a:solidFill>
                  <a:schemeClr val="tx1"/>
                </a:solidFill>
                <a:latin typeface="Aptos" panose="020B0004020202020204" pitchFamily="34" charset="0"/>
                <a:cs typeface="Calibri"/>
              </a:rPr>
              <a:t>5</a:t>
            </a:r>
            <a:endParaRPr lang="en-US" sz="2400" b="1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4" name="Content Placeholder 16">
            <a:extLst>
              <a:ext uri="{FF2B5EF4-FFF2-40B4-BE49-F238E27FC236}">
                <a16:creationId xmlns:a16="http://schemas.microsoft.com/office/drawing/2014/main" id="{C0E3E023-27BB-6B41-6203-6932C6E03895}"/>
              </a:ext>
            </a:extLst>
          </p:cNvPr>
          <p:cNvSpPr txBox="1">
            <a:spLocks/>
          </p:cNvSpPr>
          <p:nvPr/>
        </p:nvSpPr>
        <p:spPr>
          <a:xfrm>
            <a:off x="1846500" y="5576616"/>
            <a:ext cx="4823762" cy="660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Aptos SemiBold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Incremental Reasoning updates automatically with new data</a:t>
            </a:r>
          </a:p>
        </p:txBody>
      </p:sp>
      <p:pic>
        <p:nvPicPr>
          <p:cNvPr id="5" name="Picture Placeholder 38">
            <a:extLst>
              <a:ext uri="{FF2B5EF4-FFF2-40B4-BE49-F238E27FC236}">
                <a16:creationId xmlns:a16="http://schemas.microsoft.com/office/drawing/2014/main" id="{03AE8B35-FAF3-917C-0CCE-D6EE2A544B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63263" y="5616731"/>
            <a:ext cx="648000" cy="5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61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11723A-0219-A4AF-288A-61E9799867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© Oxford Semantic Technologies Limited 2024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25192-AA31-0EEA-4AE3-38ED4B924D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A4B92-3EAC-0846-B84E-A6A119B272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D150F-DD41-6885-865C-89677F92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What can Reasoning do for you?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3ECAFC-FAD1-6F02-6CF9-B4F98312C85D}"/>
              </a:ext>
            </a:extLst>
          </p:cNvPr>
          <p:cNvGrpSpPr/>
          <p:nvPr/>
        </p:nvGrpSpPr>
        <p:grpSpPr>
          <a:xfrm>
            <a:off x="7683567" y="2475864"/>
            <a:ext cx="3499884" cy="2151649"/>
            <a:chOff x="7593632" y="3429000"/>
            <a:chExt cx="3499884" cy="2151649"/>
          </a:xfrm>
          <a:effectLst/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5D3DCD-A70A-19F5-6B1F-22D434625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4745" b="47331"/>
            <a:stretch/>
          </p:blipFill>
          <p:spPr>
            <a:xfrm>
              <a:off x="7593632" y="3429000"/>
              <a:ext cx="3499881" cy="16122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871F45-C9B1-05FB-AD7E-5BC67A0B58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665" t="88199" r="22856"/>
            <a:stretch/>
          </p:blipFill>
          <p:spPr>
            <a:xfrm>
              <a:off x="7593632" y="5026207"/>
              <a:ext cx="2716841" cy="5544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B5B33B-0489-B095-E698-4E2190A644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754" t="79621" r="989"/>
            <a:stretch/>
          </p:blipFill>
          <p:spPr>
            <a:xfrm>
              <a:off x="8883899" y="4956822"/>
              <a:ext cx="2209617" cy="62382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561D6B2-87BF-5390-BBF2-118F539A1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75"/>
          <a:stretch/>
        </p:blipFill>
        <p:spPr>
          <a:xfrm>
            <a:off x="1008732" y="1503699"/>
            <a:ext cx="4558789" cy="4579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966EFD-CC49-9E2D-8F2F-F6C474DEC8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65" t="88199" r="22856"/>
          <a:stretch/>
        </p:blipFill>
        <p:spPr>
          <a:xfrm>
            <a:off x="1008732" y="5544855"/>
            <a:ext cx="2552335" cy="5208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B505A7-549D-AF52-B8F6-C603910A4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42" t="88626"/>
          <a:stretch/>
        </p:blipFill>
        <p:spPr>
          <a:xfrm>
            <a:off x="3488428" y="5557966"/>
            <a:ext cx="2079093" cy="52087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F2C75C-63A4-2926-A140-9D799287278B}"/>
              </a:ext>
            </a:extLst>
          </p:cNvPr>
          <p:cNvCxnSpPr>
            <a:cxnSpLocks/>
          </p:cNvCxnSpPr>
          <p:nvPr/>
        </p:nvCxnSpPr>
        <p:spPr>
          <a:xfrm>
            <a:off x="5567521" y="2949615"/>
            <a:ext cx="19508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D888E5-F4C8-5D8E-83C0-322EB3F2E97E}"/>
              </a:ext>
            </a:extLst>
          </p:cNvPr>
          <p:cNvSpPr txBox="1"/>
          <p:nvPr/>
        </p:nvSpPr>
        <p:spPr>
          <a:xfrm>
            <a:off x="5802633" y="3229320"/>
            <a:ext cx="146804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 err="1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Datalog</a:t>
            </a:r>
            <a:endParaRPr lang="en-GB" sz="2400" b="1">
              <a:solidFill>
                <a:srgbClr val="002147"/>
              </a:solidFill>
              <a:latin typeface="Aptos" panose="020B0004020202020204" pitchFamily="34" charset="0"/>
              <a:cs typeface="Calibri"/>
            </a:endParaRPr>
          </a:p>
          <a:p>
            <a:pPr algn="ctr"/>
            <a:r>
              <a:rPr lang="en-GB" sz="2400" b="1">
                <a:solidFill>
                  <a:srgbClr val="002147"/>
                </a:solidFill>
                <a:latin typeface="Aptos" panose="020B0004020202020204" pitchFamily="34" charset="0"/>
                <a:cs typeface="Calibri"/>
              </a:rPr>
              <a:t>rules</a:t>
            </a:r>
            <a:endParaRPr lang="en-US" sz="2400" b="1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66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ST Brand">
      <a:dk1>
        <a:srgbClr val="051A33"/>
      </a:dk1>
      <a:lt1>
        <a:srgbClr val="F9FBFF"/>
      </a:lt1>
      <a:dk2>
        <a:srgbClr val="90A1BB"/>
      </a:dk2>
      <a:lt2>
        <a:srgbClr val="E9EBEF"/>
      </a:lt2>
      <a:accent1>
        <a:srgbClr val="002047"/>
      </a:accent1>
      <a:accent2>
        <a:srgbClr val="55D1F8"/>
      </a:accent2>
      <a:accent3>
        <a:srgbClr val="90A1BB"/>
      </a:accent3>
      <a:accent4>
        <a:srgbClr val="2499E5"/>
      </a:accent4>
      <a:accent5>
        <a:srgbClr val="BB500C"/>
      </a:accent5>
      <a:accent6>
        <a:srgbClr val="4CAF50"/>
      </a:accent6>
      <a:hlink>
        <a:srgbClr val="FFC107"/>
      </a:hlink>
      <a:folHlink>
        <a:srgbClr val="035EE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ST presentation guidelines V1" id="{7F41F8D4-DF90-924A-877E-AC0522F2522E}" vid="{59A43A92-2CA7-3440-A77A-295EEAE3EC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610de42-4708-4b9c-9dd2-07742f52fae9">
      <Terms xmlns="http://schemas.microsoft.com/office/infopath/2007/PartnerControls"/>
    </lcf76f155ced4ddcb4097134ff3c332f>
    <TaxCatchAll xmlns="577734c0-e042-4f46-a754-603dae9151f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93170406B2D4468132C3AAFE971702" ma:contentTypeVersion="18" ma:contentTypeDescription="Create a new document." ma:contentTypeScope="" ma:versionID="79249bad9186621690c8b647fd6c9ee4">
  <xsd:schema xmlns:xsd="http://www.w3.org/2001/XMLSchema" xmlns:xs="http://www.w3.org/2001/XMLSchema" xmlns:p="http://schemas.microsoft.com/office/2006/metadata/properties" xmlns:ns2="6610de42-4708-4b9c-9dd2-07742f52fae9" xmlns:ns3="577734c0-e042-4f46-a754-603dae9151f0" targetNamespace="http://schemas.microsoft.com/office/2006/metadata/properties" ma:root="true" ma:fieldsID="e7804bf0be48e89f954e5753dbfc529e" ns2:_="" ns3:_="">
    <xsd:import namespace="6610de42-4708-4b9c-9dd2-07742f52fae9"/>
    <xsd:import namespace="577734c0-e042-4f46-a754-603dae9151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10de42-4708-4b9c-9dd2-07742f52fa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06f0f39-9c77-40fc-8b21-00bbaec2fb8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7734c0-e042-4f46-a754-603dae9151f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393dc5a-e466-4032-aeb2-db4737ca6bef}" ma:internalName="TaxCatchAll" ma:showField="CatchAllData" ma:web="577734c0-e042-4f46-a754-603dae9151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2540BE-9670-4D65-A9AC-B4CF7BF21E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E81B15-8CA1-4576-8EEF-78C82DD4EB71}">
  <ds:schemaRefs>
    <ds:schemaRef ds:uri="http://schemas.microsoft.com/office/2006/documentManagement/types"/>
    <ds:schemaRef ds:uri="http://purl.org/dc/dcmitype/"/>
    <ds:schemaRef ds:uri="http://purl.org/dc/terms/"/>
    <ds:schemaRef ds:uri="577734c0-e042-4f46-a754-603dae9151f0"/>
    <ds:schemaRef ds:uri="http://www.w3.org/XML/1998/namespace"/>
    <ds:schemaRef ds:uri="http://schemas.microsoft.com/office/infopath/2007/PartnerControls"/>
    <ds:schemaRef ds:uri="6610de42-4708-4b9c-9dd2-07742f52fae9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B602593-EC67-435F-9A5D-219724D590E6}">
  <ds:schemaRefs>
    <ds:schemaRef ds:uri="577734c0-e042-4f46-a754-603dae9151f0"/>
    <ds:schemaRef ds:uri="6610de42-4708-4b9c-9dd2-07742f52fa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4380</Words>
  <Application>Microsoft Macintosh PowerPoint</Application>
  <PresentationFormat>Widescreen</PresentationFormat>
  <Paragraphs>791</Paragraphs>
  <Slides>55</Slides>
  <Notes>7</Notes>
  <HiddenSlides>52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Calibri</vt:lpstr>
      <vt:lpstr>Wingdings</vt:lpstr>
      <vt:lpstr>Aptos Display</vt:lpstr>
      <vt:lpstr>Courier New</vt:lpstr>
      <vt:lpstr>Aptos</vt:lpstr>
      <vt:lpstr>Arial</vt:lpstr>
      <vt:lpstr>Aptos SemiBold</vt:lpstr>
      <vt:lpstr>Aptos Light</vt:lpstr>
      <vt:lpstr>Century Gothic</vt:lpstr>
      <vt:lpstr>office theme</vt:lpstr>
      <vt:lpstr>PowerPoint Presentation</vt:lpstr>
      <vt:lpstr>PowerPoint Presentation</vt:lpstr>
      <vt:lpstr>PowerPoint Presentation</vt:lpstr>
      <vt:lpstr>F1 Dashboard with Knowledge Graphs</vt:lpstr>
      <vt:lpstr>Objectives</vt:lpstr>
      <vt:lpstr>PowerPoint Presentation</vt:lpstr>
      <vt:lpstr>PowerPoint Presentation</vt:lpstr>
      <vt:lpstr>What is Semantic Reasoning?</vt:lpstr>
      <vt:lpstr>What can Reasoning do for you?</vt:lpstr>
      <vt:lpstr>PowerPoint Presentation</vt:lpstr>
      <vt:lpstr>Requirements</vt:lpstr>
      <vt:lpstr>Setting up RDFox</vt:lpstr>
      <vt:lpstr>Organizing your 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OWL Reasoning</vt:lpstr>
      <vt:lpstr>PowerPoint Presentation</vt:lpstr>
      <vt:lpstr>PowerPoint Presentation</vt:lpstr>
      <vt:lpstr>PowerPoint Presentation</vt:lpstr>
      <vt:lpstr>Axiom Set 1</vt:lpstr>
      <vt:lpstr>Axiom Set 2</vt:lpstr>
      <vt:lpstr>Axiom Set 2</vt:lpstr>
      <vt:lpstr>Axiom Set 3</vt:lpstr>
      <vt:lpstr>Axiom Set 4</vt:lpstr>
      <vt:lpstr>Axiom Set 5</vt:lpstr>
      <vt:lpstr>Axiom Set 6</vt:lpstr>
      <vt:lpstr>Axiom Set 7</vt:lpstr>
      <vt:lpstr>Axiom Set 8</vt:lpstr>
      <vt:lpstr>Axiom Set 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 1</vt:lpstr>
      <vt:lpstr>Rule 2</vt:lpstr>
      <vt:lpstr>Rule 3</vt:lpstr>
      <vt:lpstr>Rule 4 - Exercise</vt:lpstr>
      <vt:lpstr>Rule 5</vt:lpstr>
      <vt:lpstr>Negation as Failure</vt:lpstr>
      <vt:lpstr>Rule 6 - Exercise</vt:lpstr>
      <vt:lpstr>Bonus Exercise</vt:lpstr>
      <vt:lpstr>RDFox: How does it work?</vt:lpstr>
      <vt:lpstr>PowerPoint Presentation</vt:lpstr>
      <vt:lpstr>PowerPoint Presentation</vt:lpstr>
      <vt:lpstr>PowerPoint Presentation</vt:lpstr>
      <vt:lpstr>Deployment Options 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Tom Vout</cp:lastModifiedBy>
  <cp:revision>2</cp:revision>
  <dcterms:created xsi:type="dcterms:W3CDTF">2024-01-15T12:55:16Z</dcterms:created>
  <dcterms:modified xsi:type="dcterms:W3CDTF">2024-10-25T12:36:34Z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0x0101002293170406B2D4468132C3AAFE971702</vt:lpwstr>
  </property>
  <property fmtid="{D5CDD505-2E9C-101B-9397-08002B2CF9AE}" pid="3" name="MediaServiceImageTags">
    <vt:lpwstr/>
  </property>
</Properties>
</file>